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0" r:id="rId4"/>
    <p:sldId id="261" r:id="rId5"/>
    <p:sldId id="258" r:id="rId6"/>
    <p:sldId id="276" r:id="rId7"/>
    <p:sldId id="277" r:id="rId8"/>
    <p:sldId id="278" r:id="rId9"/>
    <p:sldId id="271" r:id="rId10"/>
    <p:sldId id="279" r:id="rId11"/>
    <p:sldId id="272" r:id="rId12"/>
    <p:sldId id="280" r:id="rId13"/>
    <p:sldId id="281"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11.01.2019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11.01.2019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11.01.2019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11.01.2019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11.01.2019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11.01.2019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11.01.2019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11.01.2019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11.01.2019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11.01.2019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11.01.2019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11.01.2019</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57268" y="1130483"/>
            <a:ext cx="6343339" cy="1323439"/>
          </a:xfrm>
          <a:prstGeom prst="rect">
            <a:avLst/>
          </a:prstGeom>
          <a:noFill/>
        </p:spPr>
        <p:txBody>
          <a:bodyPr wrap="none" lIns="91440" tIns="45720" rIns="91440" bIns="45720">
            <a:spAutoFit/>
          </a:bodyPr>
          <a:lstStyle/>
          <a:p>
            <a:pPr algn="ctr"/>
            <a:r>
              <a:rPr lang="ru-RU"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_BosaNovaSh" pitchFamily="82" charset="-52"/>
              </a:rPr>
              <a:t>Муниципальный конкурс</a:t>
            </a:r>
          </a:p>
          <a:p>
            <a:pPr algn="ctr"/>
            <a:r>
              <a:rPr lang="ru-RU"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_BosaNovaSh" pitchFamily="82" charset="-52"/>
              </a:rPr>
              <a:t>Учитель </a:t>
            </a:r>
            <a:r>
              <a:rPr lang="ru-RU"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_BosaNovaSh" pitchFamily="82" charset="-52"/>
              </a:rPr>
              <a:t>года - 2019</a:t>
            </a:r>
            <a:endParaRPr lang="ru-RU"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_BosaNovaSh" pitchFamily="82" charset="-52"/>
            </a:endParaRPr>
          </a:p>
        </p:txBody>
      </p:sp>
      <p:sp>
        <p:nvSpPr>
          <p:cNvPr id="5" name="Прямоугольник 4"/>
          <p:cNvSpPr/>
          <p:nvPr/>
        </p:nvSpPr>
        <p:spPr>
          <a:xfrm>
            <a:off x="2483768" y="227347"/>
            <a:ext cx="5506636" cy="646331"/>
          </a:xfrm>
          <a:prstGeom prst="rect">
            <a:avLst/>
          </a:prstGeom>
          <a:noFill/>
        </p:spPr>
        <p:txBody>
          <a:bodyPr wrap="none" lIns="91440" tIns="45720" rIns="91440" bIns="45720">
            <a:spAutoFit/>
          </a:bodyPr>
          <a:lstStyle/>
          <a:p>
            <a:pPr algn="ctr"/>
            <a:r>
              <a:rPr lang="ru-RU" sz="3600" b="1" cap="none" spc="0" dirty="0" smtClean="0">
                <a:ln w="10541" cmpd="sng">
                  <a:solidFill>
                    <a:schemeClr val="accent1">
                      <a:shade val="88000"/>
                      <a:satMod val="110000"/>
                    </a:schemeClr>
                  </a:solidFill>
                  <a:prstDash val="solid"/>
                </a:ln>
                <a:solidFill>
                  <a:schemeClr val="accent5">
                    <a:lumMod val="75000"/>
                  </a:schemeClr>
                </a:solidFill>
                <a:effectLst/>
              </a:rPr>
              <a:t>МАУДО ЦВР </a:t>
            </a:r>
            <a:r>
              <a:rPr lang="ru-RU" sz="3600" b="1" cap="none" spc="0" dirty="0" err="1" smtClean="0">
                <a:ln w="10541" cmpd="sng">
                  <a:solidFill>
                    <a:schemeClr val="accent1">
                      <a:shade val="88000"/>
                      <a:satMod val="110000"/>
                    </a:schemeClr>
                  </a:solidFill>
                  <a:prstDash val="solid"/>
                </a:ln>
                <a:solidFill>
                  <a:schemeClr val="accent5">
                    <a:lumMod val="75000"/>
                  </a:schemeClr>
                </a:solidFill>
                <a:effectLst/>
              </a:rPr>
              <a:t>с.Троицкое</a:t>
            </a:r>
            <a:endParaRPr lang="ru-RU" sz="3600" b="1" cap="none" spc="0" dirty="0">
              <a:ln w="10541" cmpd="sng">
                <a:solidFill>
                  <a:schemeClr val="accent1">
                    <a:shade val="88000"/>
                    <a:satMod val="110000"/>
                  </a:schemeClr>
                </a:solidFill>
                <a:prstDash val="solid"/>
              </a:ln>
              <a:solidFill>
                <a:schemeClr val="accent5">
                  <a:lumMod val="75000"/>
                </a:schemeClr>
              </a:solidFill>
              <a:effectLst/>
            </a:endParaRPr>
          </a:p>
        </p:txBody>
      </p:sp>
      <p:sp>
        <p:nvSpPr>
          <p:cNvPr id="6" name="Прямоугольник 5"/>
          <p:cNvSpPr/>
          <p:nvPr/>
        </p:nvSpPr>
        <p:spPr>
          <a:xfrm>
            <a:off x="539552" y="2453922"/>
            <a:ext cx="7917039" cy="2123658"/>
          </a:xfrm>
          <a:prstGeom prst="rect">
            <a:avLst/>
          </a:prstGeom>
          <a:noFill/>
        </p:spPr>
        <p:txBody>
          <a:bodyPr wrap="none" lIns="91440" tIns="45720" rIns="91440" bIns="45720">
            <a:spAutoFit/>
          </a:bodyPr>
          <a:lstStyle/>
          <a:p>
            <a:pPr algn="ctr"/>
            <a:r>
              <a:rPr lang="ru-RU" sz="6600" b="1" dirty="0" err="1" smtClean="0">
                <a:ln w="10541" cmpd="sng">
                  <a:solidFill>
                    <a:schemeClr val="accent1">
                      <a:shade val="88000"/>
                      <a:satMod val="110000"/>
                    </a:schemeClr>
                  </a:solidFill>
                  <a:prstDash val="solid"/>
                </a:ln>
                <a:solidFill>
                  <a:schemeClr val="accent5">
                    <a:lumMod val="75000"/>
                  </a:schemeClr>
                </a:solidFill>
                <a:latin typeface="a_RomanusSh" pitchFamily="82" charset="-52"/>
              </a:rPr>
              <a:t>Розвезева</a:t>
            </a:r>
            <a:endParaRPr lang="ru-RU" sz="6600" b="1" dirty="0" smtClean="0">
              <a:ln w="10541" cmpd="sng">
                <a:solidFill>
                  <a:schemeClr val="accent1">
                    <a:shade val="88000"/>
                    <a:satMod val="110000"/>
                  </a:schemeClr>
                </a:solidFill>
                <a:prstDash val="solid"/>
              </a:ln>
              <a:solidFill>
                <a:schemeClr val="accent5">
                  <a:lumMod val="75000"/>
                </a:schemeClr>
              </a:solidFill>
              <a:latin typeface="a_RomanusSh" pitchFamily="82" charset="-52"/>
            </a:endParaRPr>
          </a:p>
          <a:p>
            <a:pPr algn="ctr"/>
            <a:r>
              <a:rPr lang="ru-RU" sz="6600" b="1" dirty="0" smtClean="0">
                <a:ln w="10541" cmpd="sng">
                  <a:solidFill>
                    <a:schemeClr val="accent1">
                      <a:shade val="88000"/>
                      <a:satMod val="110000"/>
                    </a:schemeClr>
                  </a:solidFill>
                  <a:prstDash val="solid"/>
                </a:ln>
                <a:solidFill>
                  <a:schemeClr val="accent5">
                    <a:lumMod val="75000"/>
                  </a:schemeClr>
                </a:solidFill>
                <a:latin typeface="a_RomanusSh" pitchFamily="82" charset="-52"/>
              </a:rPr>
              <a:t> Наталья </a:t>
            </a:r>
            <a:r>
              <a:rPr lang="ru-RU" sz="6600" b="1" dirty="0" smtClean="0">
                <a:ln w="10541" cmpd="sng">
                  <a:solidFill>
                    <a:schemeClr val="accent1">
                      <a:shade val="88000"/>
                      <a:satMod val="110000"/>
                    </a:schemeClr>
                  </a:solidFill>
                  <a:prstDash val="solid"/>
                </a:ln>
                <a:solidFill>
                  <a:schemeClr val="accent5">
                    <a:lumMod val="75000"/>
                  </a:schemeClr>
                </a:solidFill>
                <a:latin typeface="a_RomanusSh" pitchFamily="82" charset="-52"/>
              </a:rPr>
              <a:t>Александровна</a:t>
            </a:r>
            <a:endParaRPr lang="ru-RU" sz="6600" b="1" dirty="0" smtClean="0">
              <a:ln w="10541" cmpd="sng">
                <a:solidFill>
                  <a:schemeClr val="accent1">
                    <a:shade val="88000"/>
                    <a:satMod val="110000"/>
                  </a:schemeClr>
                </a:solidFill>
                <a:prstDash val="solid"/>
              </a:ln>
              <a:solidFill>
                <a:schemeClr val="accent5">
                  <a:lumMod val="75000"/>
                </a:schemeClr>
              </a:solidFill>
              <a:latin typeface="a_RomanusSh" pitchFamily="82" charset="-52"/>
            </a:endParaRPr>
          </a:p>
        </p:txBody>
      </p:sp>
      <p:grpSp>
        <p:nvGrpSpPr>
          <p:cNvPr id="7" name="Группа 6"/>
          <p:cNvGrpSpPr/>
          <p:nvPr/>
        </p:nvGrpSpPr>
        <p:grpSpPr>
          <a:xfrm>
            <a:off x="6084168" y="4248473"/>
            <a:ext cx="3384376" cy="2636911"/>
            <a:chOff x="6918610" y="1772816"/>
            <a:chExt cx="2549934" cy="2060847"/>
          </a:xfrm>
        </p:grpSpPr>
        <p:pic>
          <p:nvPicPr>
            <p:cNvPr id="2" name="Рисунок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8610" y="1772816"/>
              <a:ext cx="2549934" cy="2060847"/>
            </a:xfrm>
            <a:prstGeom prst="rect">
              <a:avLst/>
            </a:prstGeom>
          </p:spPr>
        </p:pic>
        <p:sp>
          <p:nvSpPr>
            <p:cNvPr id="3" name="Прямоугольник 2"/>
            <p:cNvSpPr/>
            <p:nvPr/>
          </p:nvSpPr>
          <p:spPr>
            <a:xfrm>
              <a:off x="7289833" y="2223032"/>
              <a:ext cx="1647953" cy="1079373"/>
            </a:xfrm>
            <a:prstGeom prst="rect">
              <a:avLst/>
            </a:prstGeom>
            <a:noFill/>
          </p:spPr>
          <p:txBody>
            <a:bodyPr wrap="square" lIns="91440" tIns="45720" rIns="91440" bIns="45720">
              <a:spAutoFit/>
            </a:bodyPr>
            <a:lstStyle/>
            <a:p>
              <a:pPr algn="ctr"/>
              <a:r>
                <a:rPr lang="ru-RU"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nnabelle" pitchFamily="66" charset="0"/>
                </a:rPr>
                <a:t>Сердце </a:t>
              </a: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nnabelle" pitchFamily="66" charset="0"/>
                </a:rPr>
                <a:t>отдаю </a:t>
              </a:r>
            </a:p>
            <a:p>
              <a:pPr algn="ct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nnabelle" pitchFamily="66" charset="0"/>
                </a:rPr>
                <a:t>д</a:t>
              </a:r>
              <a:r>
                <a:rPr lang="ru-RU"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nnabelle" pitchFamily="66" charset="0"/>
                </a:rPr>
                <a:t>етям</a:t>
              </a:r>
              <a:endParaRPr lang="ru-RU"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nnabelle" pitchFamily="66" charset="0"/>
              </a:endParaRPr>
            </a:p>
          </p:txBody>
        </p:sp>
      </p:gr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07" y="225514"/>
            <a:ext cx="1986725" cy="2483406"/>
          </a:xfrm>
          <a:prstGeom prst="rect">
            <a:avLst/>
          </a:prstGeom>
        </p:spPr>
      </p:pic>
      <p:sp>
        <p:nvSpPr>
          <p:cNvPr id="9" name="Прямоугольник 8"/>
          <p:cNvSpPr/>
          <p:nvPr/>
        </p:nvSpPr>
        <p:spPr>
          <a:xfrm>
            <a:off x="443341" y="4437112"/>
            <a:ext cx="4985596" cy="1938992"/>
          </a:xfrm>
          <a:prstGeom prst="rect">
            <a:avLst/>
          </a:prstGeom>
          <a:noFill/>
        </p:spPr>
        <p:txBody>
          <a:bodyPr wrap="none" lIns="91440" tIns="45720" rIns="91440" bIns="45720">
            <a:spAutoFit/>
          </a:bodyPr>
          <a:lstStyle/>
          <a:p>
            <a:pPr algn="ctr"/>
            <a:r>
              <a:rPr lang="ru-RU"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_BosaNovaSh" pitchFamily="82" charset="-52"/>
              </a:rPr>
              <a:t>Педагог </a:t>
            </a:r>
          </a:p>
          <a:p>
            <a:pPr algn="ctr"/>
            <a:r>
              <a:rPr lang="ru-RU"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_BosaNovaSh" pitchFamily="82" charset="-52"/>
              </a:rPr>
              <a:t>Дополнительного</a:t>
            </a:r>
          </a:p>
          <a:p>
            <a:pPr algn="ctr"/>
            <a:r>
              <a:rPr lang="ru-RU"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_BosaNovaSh" pitchFamily="82" charset="-52"/>
              </a:rPr>
              <a:t>образования</a:t>
            </a:r>
            <a:endParaRPr lang="ru-RU"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_BosaNovaSh" pitchFamily="82" charset="-52"/>
            </a:endParaRPr>
          </a:p>
        </p:txBody>
      </p:sp>
    </p:spTree>
    <p:extLst>
      <p:ext uri="{BB962C8B-B14F-4D97-AF65-F5344CB8AC3E}">
        <p14:creationId xmlns:p14="http://schemas.microsoft.com/office/powerpoint/2010/main" val="1148767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7708" y="3717032"/>
            <a:ext cx="4180268" cy="2786846"/>
          </a:xfrm>
          <a:prstGeom prst="rect">
            <a:avLst/>
          </a:prstGeom>
          <a:solidFill>
            <a:srgbClr val="FFFFFF">
              <a:shade val="85000"/>
            </a:srgbClr>
          </a:solidFill>
          <a:ln w="88900" cap="sq">
            <a:solidFill>
              <a:schemeClr val="bg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905958"/>
            <a:ext cx="4132427" cy="2754951"/>
          </a:xfrm>
          <a:prstGeom prst="rect">
            <a:avLst/>
          </a:prstGeom>
          <a:solidFill>
            <a:srgbClr val="FFFFFF">
              <a:shade val="85000"/>
            </a:srgbClr>
          </a:solidFill>
          <a:ln w="88900" cap="sq">
            <a:solidFill>
              <a:schemeClr val="bg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Прямоугольник 7"/>
          <p:cNvSpPr/>
          <p:nvPr/>
        </p:nvSpPr>
        <p:spPr>
          <a:xfrm>
            <a:off x="467544" y="116632"/>
            <a:ext cx="8280919" cy="2862322"/>
          </a:xfrm>
          <a:prstGeom prst="rect">
            <a:avLst/>
          </a:prstGeom>
          <a:noFill/>
        </p:spPr>
        <p:txBody>
          <a:bodyPr wrap="square" lIns="91440" tIns="45720" rIns="91440" bIns="45720">
            <a:spAutoFit/>
          </a:bodyPr>
          <a:lstStyle/>
          <a:p>
            <a:pPr algn="ctr"/>
            <a:r>
              <a:rPr lang="ru-RU" sz="36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Совместная работа с </a:t>
            </a:r>
          </a:p>
          <a:p>
            <a:pPr algn="ctr"/>
            <a:r>
              <a:rPr lang="ru-RU" sz="3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с</a:t>
            </a:r>
            <a:r>
              <a:rPr lang="ru-RU" sz="3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оциальными партнерами</a:t>
            </a:r>
          </a:p>
          <a:p>
            <a:pPr algn="ctr"/>
            <a:r>
              <a:rPr lang="ru-RU" sz="3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п</a:t>
            </a:r>
            <a:r>
              <a:rPr lang="ru-RU" sz="3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редполагает организацию</a:t>
            </a:r>
          </a:p>
          <a:p>
            <a:pPr algn="ctr"/>
            <a:r>
              <a:rPr lang="ru-RU" sz="3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продуктивных акций и КТД</a:t>
            </a:r>
          </a:p>
          <a:p>
            <a:pPr algn="ctr"/>
            <a:endParaRPr lang="ru-RU" sz="36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179545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496" y="260648"/>
            <a:ext cx="9001000" cy="6463308"/>
          </a:xfrm>
          <a:prstGeom prst="rect">
            <a:avLst/>
          </a:prstGeom>
        </p:spPr>
        <p:txBody>
          <a:bodyPr wrap="square">
            <a:spAutoFit/>
          </a:bodyPr>
          <a:lstStyle/>
          <a:p>
            <a:pPr algn="just"/>
            <a:r>
              <a:rPr lang="ru-RU" dirty="0" smtClean="0"/>
              <a:t>	В </a:t>
            </a:r>
            <a:r>
              <a:rPr lang="ru-RU" dirty="0"/>
              <a:t>настоящее время  на экспериментальном уровне  </a:t>
            </a:r>
            <a:r>
              <a:rPr lang="ru-RU" dirty="0" smtClean="0"/>
              <a:t>я реализую дополнительную общеобразовательную общеразвивающую программу  </a:t>
            </a:r>
            <a:r>
              <a:rPr lang="ru-RU" dirty="0"/>
              <a:t>«Академия </a:t>
            </a:r>
            <a:r>
              <a:rPr lang="ru-RU" dirty="0" smtClean="0"/>
              <a:t>успеха», которая позволяет </a:t>
            </a:r>
            <a:r>
              <a:rPr lang="ru-RU" dirty="0"/>
              <a:t>охватить широкие массы детей,  социально </a:t>
            </a:r>
            <a:r>
              <a:rPr lang="ru-RU" dirty="0" smtClean="0"/>
              <a:t>активизировать </a:t>
            </a:r>
            <a:r>
              <a:rPr lang="ru-RU" dirty="0"/>
              <a:t>их, </a:t>
            </a:r>
            <a:r>
              <a:rPr lang="ru-RU" dirty="0" smtClean="0"/>
              <a:t>развить </a:t>
            </a:r>
            <a:r>
              <a:rPr lang="ru-RU" dirty="0"/>
              <a:t>познавательную деятельность  для последующего привлечения их в </a:t>
            </a:r>
            <a:r>
              <a:rPr lang="ru-RU" dirty="0" smtClean="0"/>
              <a:t>социально значимую деятельность. Совместная работа с классными руководителями, позволяет выявлять   </a:t>
            </a:r>
            <a:r>
              <a:rPr lang="ru-RU" dirty="0"/>
              <a:t>и </a:t>
            </a:r>
            <a:r>
              <a:rPr lang="ru-RU" dirty="0" smtClean="0"/>
              <a:t>развивать </a:t>
            </a:r>
            <a:r>
              <a:rPr lang="ru-RU" dirty="0"/>
              <a:t>общий потенциал   детского  коллектива в рамках воспитательной работы.</a:t>
            </a:r>
          </a:p>
          <a:p>
            <a:pPr algn="just"/>
            <a:r>
              <a:rPr lang="ru-RU" dirty="0" smtClean="0"/>
              <a:t>	</a:t>
            </a:r>
            <a:r>
              <a:rPr lang="ru-RU" dirty="0"/>
              <a:t>Так, за период моей работы наблюдались как формальное, так и неформальное лидерство, лидерская конкуренция, возникали вопросы по урегулированию межличностных отношений в группе. Результаты методик отслеживающих уровень определения лидерских качеств, доказывают  наличие первоначальных задатков у всех участников образовательного процесса. Вследствие этого выстраивается  система методов и приёмов по развитию лидерских качеств «Игра - как основа воспитания лидера». Именно в игре происходит всестороннее развитие личности, подкреплённое  успехами обязательной похвалой всех участников. </a:t>
            </a:r>
          </a:p>
          <a:p>
            <a:pPr algn="just"/>
            <a:r>
              <a:rPr lang="ru-RU" dirty="0"/>
              <a:t>	Отмечая, что лидеры благодаря своей центральной позиции играют важную роль в формировании групповых целей, мировоззрения, а так же в организации структуры и совместной деятельности, я осуществляю  планомерную и систематическую поддержку социальных инициатив подростков как субъектов воспитания, взаимодействующих с государственными и общественными институтами при прохождении разных этапов своего личностного развития. </a:t>
            </a:r>
          </a:p>
          <a:p>
            <a:pPr algn="just"/>
            <a:endParaRPr lang="ru-RU" dirty="0"/>
          </a:p>
        </p:txBody>
      </p:sp>
    </p:spTree>
    <p:extLst>
      <p:ext uri="{BB962C8B-B14F-4D97-AF65-F5344CB8AC3E}">
        <p14:creationId xmlns:p14="http://schemas.microsoft.com/office/powerpoint/2010/main" val="3585670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6156" y="4653136"/>
            <a:ext cx="3062219" cy="2041480"/>
          </a:xfrm>
          <a:prstGeom prst="rect">
            <a:avLst/>
          </a:prstGeom>
        </p:spPr>
      </p:pic>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2738700"/>
            <a:ext cx="4383822" cy="2922548"/>
          </a:xfrm>
          <a:prstGeom prst="rect">
            <a:avLst/>
          </a:prstGeom>
        </p:spPr>
      </p:pic>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84" y="116632"/>
            <a:ext cx="3077784" cy="2051856"/>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89" y="2204864"/>
            <a:ext cx="2992924" cy="2244693"/>
          </a:xfrm>
          <a:prstGeom prst="rect">
            <a:avLst/>
          </a:prstGeom>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284" y="4518013"/>
            <a:ext cx="3182542" cy="2121695"/>
          </a:xfrm>
          <a:prstGeom prst="rect">
            <a:avLst/>
          </a:prstGeom>
        </p:spPr>
      </p:pic>
      <p:sp>
        <p:nvSpPr>
          <p:cNvPr id="14" name="Прямоугольник 13"/>
          <p:cNvSpPr/>
          <p:nvPr/>
        </p:nvSpPr>
        <p:spPr>
          <a:xfrm>
            <a:off x="3164479" y="206173"/>
            <a:ext cx="5979521" cy="2585323"/>
          </a:xfrm>
          <a:prstGeom prst="rect">
            <a:avLst/>
          </a:prstGeom>
          <a:noFill/>
        </p:spPr>
        <p:txBody>
          <a:bodyPr wrap="none" lIns="91440" tIns="45720" rIns="91440" bIns="45720">
            <a:spAutoFit/>
          </a:bodyPr>
          <a:lstStyle/>
          <a:p>
            <a:pPr algn="ctr"/>
            <a:r>
              <a:rPr lang="ru-RU"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Трансляция </a:t>
            </a:r>
          </a:p>
          <a:p>
            <a:pPr algn="ctr"/>
            <a:r>
              <a:rPr lang="ru-RU"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педагогического</a:t>
            </a:r>
          </a:p>
          <a:p>
            <a:pPr algn="ctr"/>
            <a:r>
              <a:rPr lang="ru-RU"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опыта</a:t>
            </a:r>
            <a:endParaRPr lang="ru-RU"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15" name="Рисунок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07906" y="2694149"/>
            <a:ext cx="2830469" cy="1886979"/>
          </a:xfrm>
          <a:prstGeom prst="rect">
            <a:avLst/>
          </a:prstGeom>
        </p:spPr>
      </p:pic>
    </p:spTree>
    <p:extLst>
      <p:ext uri="{BB962C8B-B14F-4D97-AF65-F5344CB8AC3E}">
        <p14:creationId xmlns:p14="http://schemas.microsoft.com/office/powerpoint/2010/main" val="3857974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692696"/>
            <a:ext cx="7992888" cy="2308324"/>
          </a:xfrm>
          <a:prstGeom prst="rect">
            <a:avLst/>
          </a:prstGeom>
          <a:noFill/>
        </p:spPr>
        <p:txBody>
          <a:bodyPr wrap="square" rtlCol="0">
            <a:spAutoFit/>
          </a:bodyPr>
          <a:lstStyle/>
          <a:p>
            <a:pPr algn="just"/>
            <a:r>
              <a:rPr lang="ru-RU" dirty="0" smtClean="0"/>
              <a:t>	Ежегодно выпускники «Академии  успеха», пройдя подготовку в рамках дополнительной общеобразовательной программы трудоустраиваются в летний лагерь  с дневным пребыванием детей вожатым и реализуют возможность применения теоретических знаний на практике.</a:t>
            </a:r>
          </a:p>
          <a:p>
            <a:pPr algn="just"/>
            <a:r>
              <a:rPr lang="ru-RU" dirty="0"/>
              <a:t>	</a:t>
            </a:r>
            <a:r>
              <a:rPr lang="ru-RU" dirty="0" smtClean="0"/>
              <a:t>Приобретенные лидерские качества и творческий потенциал двигают таких подростков к вершине успеха.</a:t>
            </a:r>
          </a:p>
          <a:p>
            <a:pPr algn="just"/>
            <a:endParaRPr lang="ru-RU" dirty="0"/>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l="23268" t="32436" r="25469" b="11933"/>
          <a:stretch/>
        </p:blipFill>
        <p:spPr>
          <a:xfrm>
            <a:off x="1917577" y="2852936"/>
            <a:ext cx="5087912" cy="3681029"/>
          </a:xfrm>
          <a:prstGeom prst="rect">
            <a:avLst/>
          </a:prstGeom>
        </p:spPr>
      </p:pic>
    </p:spTree>
    <p:extLst>
      <p:ext uri="{BB962C8B-B14F-4D97-AF65-F5344CB8AC3E}">
        <p14:creationId xmlns:p14="http://schemas.microsoft.com/office/powerpoint/2010/main" val="207928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428178"/>
            <a:ext cx="8424936" cy="2031325"/>
          </a:xfrm>
          <a:prstGeom prst="rect">
            <a:avLst/>
          </a:prstGeom>
        </p:spPr>
        <p:txBody>
          <a:bodyPr wrap="square">
            <a:spAutoFit/>
          </a:bodyPr>
          <a:lstStyle/>
          <a:p>
            <a:pPr algn="just"/>
            <a:r>
              <a:rPr lang="ru-RU" dirty="0" smtClean="0"/>
              <a:t>	Развитие </a:t>
            </a:r>
            <a:r>
              <a:rPr lang="ru-RU" dirty="0"/>
              <a:t>лидерских качеств возможно только при условии систематизированного подхода, в процессе всего обучения. В подростковом и юношеском возрасте оформляется тяга  к лидерству, как особому виду деятельности, формируются основы, лидерских качеств. Старшеклассники пробуют себя в этой роли, им хочется разобраться в проблеме лидерства, выработать у себя тот или иной лидерский стиль, идентифицировать себя с известными лидерами.</a:t>
            </a:r>
          </a:p>
        </p:txBody>
      </p:sp>
      <p:sp>
        <p:nvSpPr>
          <p:cNvPr id="5" name="Прямоугольник 4"/>
          <p:cNvSpPr/>
          <p:nvPr/>
        </p:nvSpPr>
        <p:spPr>
          <a:xfrm>
            <a:off x="370021" y="2420888"/>
            <a:ext cx="8280920" cy="1754326"/>
          </a:xfrm>
          <a:prstGeom prst="rect">
            <a:avLst/>
          </a:prstGeom>
        </p:spPr>
        <p:txBody>
          <a:bodyPr wrap="square">
            <a:spAutoFit/>
          </a:bodyPr>
          <a:lstStyle/>
          <a:p>
            <a:pPr algn="just"/>
            <a:r>
              <a:rPr lang="ru-RU" dirty="0"/>
              <a:t> </a:t>
            </a:r>
            <a:r>
              <a:rPr lang="ru-RU" dirty="0" smtClean="0"/>
              <a:t>	Актуальность </a:t>
            </a:r>
            <a:r>
              <a:rPr lang="ru-RU" dirty="0"/>
              <a:t>моей работы в этом  направлении определена не случайно. Работая с подростками  </a:t>
            </a:r>
            <a:r>
              <a:rPr lang="ru-RU" dirty="0" smtClean="0"/>
              <a:t>с 1994 </a:t>
            </a:r>
            <a:r>
              <a:rPr lang="ru-RU" dirty="0"/>
              <a:t>года </a:t>
            </a:r>
            <a:r>
              <a:rPr lang="ru-RU" dirty="0" smtClean="0"/>
              <a:t>и реализуя </a:t>
            </a:r>
            <a:r>
              <a:rPr lang="ru-RU" dirty="0"/>
              <a:t>такие направления как: КВН-</a:t>
            </a:r>
            <a:r>
              <a:rPr lang="ru-RU" dirty="0" err="1"/>
              <a:t>овское</a:t>
            </a:r>
            <a:r>
              <a:rPr lang="ru-RU" dirty="0"/>
              <a:t> движение, работа с активом  органов самоуправления, у меня, как у педагога,  сформировалось  чёткое убеждение в том, что современный молодой человек - это активный, целеустремлённый субъект целостной системы обучения и воспитания.</a:t>
            </a:r>
          </a:p>
        </p:txBody>
      </p:sp>
      <p:sp>
        <p:nvSpPr>
          <p:cNvPr id="6" name="Прямоугольник 5"/>
          <p:cNvSpPr/>
          <p:nvPr/>
        </p:nvSpPr>
        <p:spPr>
          <a:xfrm>
            <a:off x="346774" y="4077072"/>
            <a:ext cx="8378443" cy="2585323"/>
          </a:xfrm>
          <a:prstGeom prst="rect">
            <a:avLst/>
          </a:prstGeom>
        </p:spPr>
        <p:txBody>
          <a:bodyPr wrap="square">
            <a:spAutoFit/>
          </a:bodyPr>
          <a:lstStyle/>
          <a:p>
            <a:pPr algn="just"/>
            <a:r>
              <a:rPr lang="ru-RU" dirty="0"/>
              <a:t> </a:t>
            </a:r>
            <a:r>
              <a:rPr lang="ru-RU" dirty="0" smtClean="0"/>
              <a:t>	Успешность </a:t>
            </a:r>
            <a:r>
              <a:rPr lang="ru-RU" dirty="0"/>
              <a:t>моей работы  заключается в следующем:  учитывая интересы и потребности подрастающего поколения я, совместно с </a:t>
            </a:r>
            <a:r>
              <a:rPr lang="ru-RU" dirty="0" smtClean="0"/>
              <a:t>подростками, планирую деятельность</a:t>
            </a:r>
            <a:r>
              <a:rPr lang="ru-RU" dirty="0"/>
              <a:t>, отвечающую требованиям современного общества и запросам самих обучающихся. Опираясь на свой  опыт работы и, анализируя свою деятельность с точки зрения актуальности решаемых мною задач, я пришла к выводу -  теория лидерства  это необходимая составляющая в любой социальной деятельности. Что же касается направленности моей работы, то здесь лидерство является неотъемлемой частью всего образовательного процесса.   </a:t>
            </a:r>
          </a:p>
        </p:txBody>
      </p:sp>
    </p:spTree>
    <p:extLst>
      <p:ext uri="{BB962C8B-B14F-4D97-AF65-F5344CB8AC3E}">
        <p14:creationId xmlns:p14="http://schemas.microsoft.com/office/powerpoint/2010/main" val="2441703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2867" y="548680"/>
            <a:ext cx="8424936" cy="4801314"/>
          </a:xfrm>
          <a:prstGeom prst="rect">
            <a:avLst/>
          </a:prstGeom>
        </p:spPr>
        <p:txBody>
          <a:bodyPr wrap="square">
            <a:spAutoFit/>
          </a:bodyPr>
          <a:lstStyle/>
          <a:p>
            <a:pPr algn="just"/>
            <a:r>
              <a:rPr lang="ru-RU" dirty="0" smtClean="0"/>
              <a:t>	Главной </a:t>
            </a:r>
            <a:r>
              <a:rPr lang="ru-RU" dirty="0"/>
              <a:t>составляющей эффективной деятельности в любом возрастном коллективе является командная работа. Зачастую в объединение приходят ребята «за компанию» или «в группе поддержки». Как правило, такие дети мало общительны,   обозначают свою позицию неучастия на первом этапе знакомства. Если рассматривать на примере одной группы, видно следующее, в начале учебного года в объединение записываются 40</a:t>
            </a:r>
            <a:r>
              <a:rPr lang="ru-RU" dirty="0" smtClean="0"/>
              <a:t>% ребят </a:t>
            </a:r>
            <a:r>
              <a:rPr lang="ru-RU" dirty="0"/>
              <a:t>с высоким уровнем лидерских качеств, 40% со средним уровнем лидерских качеств, 20 % с низким уровнем лидерских качеств и с заведомо низкой самооценкой. Успешные ребята уже демонстрировали свои способности в разных областях деятельности, они автоматически становятся примером для подражания. Учитывая специфику работы объединения, ребята являются участниками тематических мероприятий в течение учебного года. </a:t>
            </a:r>
            <a:endParaRPr lang="ru-RU" dirty="0" smtClean="0"/>
          </a:p>
          <a:p>
            <a:pPr algn="just"/>
            <a:r>
              <a:rPr lang="ru-RU" dirty="0"/>
              <a:t>	</a:t>
            </a:r>
            <a:r>
              <a:rPr lang="ru-RU" dirty="0" smtClean="0"/>
              <a:t>Так</a:t>
            </a:r>
            <a:r>
              <a:rPr lang="ru-RU" dirty="0"/>
              <a:t>, например первое в учебном году коллективно – творческое дело объединяет всех ребят, каждому отводится конкретная роль, на этапе подготовки и выступления. Ребятам с заниженной самооценкой даётся микро задание (например, встречать гостей на мероприятии). </a:t>
            </a:r>
          </a:p>
        </p:txBody>
      </p:sp>
    </p:spTree>
    <p:extLst>
      <p:ext uri="{BB962C8B-B14F-4D97-AF65-F5344CB8AC3E}">
        <p14:creationId xmlns:p14="http://schemas.microsoft.com/office/powerpoint/2010/main" val="3585670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8640960" cy="6186309"/>
          </a:xfrm>
          <a:prstGeom prst="rect">
            <a:avLst/>
          </a:prstGeom>
        </p:spPr>
        <p:txBody>
          <a:bodyPr wrap="square">
            <a:spAutoFit/>
          </a:bodyPr>
          <a:lstStyle/>
          <a:p>
            <a:pPr algn="just"/>
            <a:r>
              <a:rPr lang="ru-RU" dirty="0" smtClean="0"/>
              <a:t>	Ребёнка </a:t>
            </a:r>
            <a:r>
              <a:rPr lang="ru-RU" dirty="0"/>
              <a:t>нужно успокоить тем, что с ним всегда будут те, кто поможет, главное чтобы он сам явился на мероприятие. На этапе планирования мероприятия применяется творчески – конструктивный метод «Мозговой штурм», при котором  результат достигается через творческий поиск решений проблем</a:t>
            </a:r>
            <a:r>
              <a:rPr lang="ru-RU" dirty="0" smtClean="0"/>
              <a:t>.</a:t>
            </a:r>
          </a:p>
          <a:p>
            <a:pPr algn="just"/>
            <a:r>
              <a:rPr lang="ru-RU" dirty="0" smtClean="0"/>
              <a:t>	При </a:t>
            </a:r>
            <a:r>
              <a:rPr lang="ru-RU" dirty="0"/>
              <a:t>подготовке используется групповой метод, основанный на коллективном решении обучающимися задач, заранее подготовленных педагогом. После проведения творческого дела подводятся итоги в форме тренинга, где каждый участник выражает свои впечатления. Педагог здесь выступает в качестве направляющего который использует тактику стимулирования похвалой того обучающегося, который выполнял  малое поручение. В ходе обсуждения главным моментом в подготовке дела определяется работа  ребят с заниженной самооценкой. На этом этапе педагогом используется  метод наблюдения и анализа полученных результатов. </a:t>
            </a:r>
          </a:p>
          <a:p>
            <a:pPr algn="just"/>
            <a:r>
              <a:rPr lang="ru-RU" dirty="0" smtClean="0"/>
              <a:t> 	На </a:t>
            </a:r>
            <a:r>
              <a:rPr lang="ru-RU" dirty="0"/>
              <a:t>первом и втором году обучения как эффективный метод развития самооценки я использую игру. Например «Актёрское мастерство», или серия игр «Расскажи мне обо мне» когда участники делятся на пары и рассказывают друг о друге как положительное, так и отрицательное. В течение определённого периода каждый участник пытается поработать над «отрицательным» и игра проводится вновь.</a:t>
            </a:r>
          </a:p>
          <a:p>
            <a:pPr algn="just"/>
            <a:endParaRPr lang="ru-RU" dirty="0"/>
          </a:p>
        </p:txBody>
      </p:sp>
    </p:spTree>
    <p:extLst>
      <p:ext uri="{BB962C8B-B14F-4D97-AF65-F5344CB8AC3E}">
        <p14:creationId xmlns:p14="http://schemas.microsoft.com/office/powerpoint/2010/main" val="3585670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04664"/>
            <a:ext cx="8280920" cy="3970318"/>
          </a:xfrm>
          <a:prstGeom prst="rect">
            <a:avLst/>
          </a:prstGeom>
        </p:spPr>
        <p:txBody>
          <a:bodyPr wrap="square">
            <a:spAutoFit/>
          </a:bodyPr>
          <a:lstStyle/>
          <a:p>
            <a:pPr algn="just"/>
            <a:r>
              <a:rPr lang="ru-RU" dirty="0" smtClean="0"/>
              <a:t>	 </a:t>
            </a:r>
            <a:r>
              <a:rPr lang="ru-RU" dirty="0"/>
              <a:t>Условием </a:t>
            </a:r>
            <a:r>
              <a:rPr lang="ru-RU" dirty="0" smtClean="0"/>
              <a:t>формирования моего педагогического </a:t>
            </a:r>
            <a:r>
              <a:rPr lang="ru-RU" dirty="0"/>
              <a:t>опыта является активное участие в работе методических объединений: неоднократные выступления по теме «Влияние лидерских качеств на участников  образовательного процесса</a:t>
            </a:r>
            <a:r>
              <a:rPr lang="ru-RU" dirty="0" smtClean="0"/>
              <a:t>», участие </a:t>
            </a:r>
            <a:r>
              <a:rPr lang="ru-RU" dirty="0"/>
              <a:t>в районных методических объединениях </a:t>
            </a:r>
            <a:r>
              <a:rPr lang="ru-RU" dirty="0" smtClean="0"/>
              <a:t>в рамках </a:t>
            </a:r>
            <a:r>
              <a:rPr lang="ru-RU" dirty="0"/>
              <a:t>опытно-экспериментальной деятельности учреждения  по теме «Взаимодействие детских общественных организаций образовательных учреждений </a:t>
            </a:r>
            <a:r>
              <a:rPr lang="ru-RU" dirty="0" smtClean="0"/>
              <a:t>Нанайского </a:t>
            </a:r>
            <a:r>
              <a:rPr lang="ru-RU" dirty="0"/>
              <a:t>муниципального района на основе социального проектирования».  </a:t>
            </a:r>
            <a:endParaRPr lang="ru-RU" dirty="0" smtClean="0"/>
          </a:p>
          <a:p>
            <a:pPr algn="just"/>
            <a:r>
              <a:rPr lang="ru-RU" dirty="0"/>
              <a:t>	Отправной точкой в формировании опыта явилась дополнительная </a:t>
            </a:r>
            <a:r>
              <a:rPr lang="ru-RU" dirty="0" smtClean="0"/>
              <a:t>общеобразовательная общеразвивающая программа </a:t>
            </a:r>
            <a:r>
              <a:rPr lang="ru-RU" dirty="0"/>
              <a:t>«Дорога к лидерству» модифицированная  на основе авторской программы А. Тришкина «Я – лидер», которая </a:t>
            </a:r>
            <a:r>
              <a:rPr lang="ru-RU" dirty="0" smtClean="0"/>
              <a:t>позволяла </a:t>
            </a:r>
            <a:r>
              <a:rPr lang="ru-RU" dirty="0"/>
              <a:t>использовать психологические приёмы, направленные на раскрытие и развитие лидерских </a:t>
            </a:r>
            <a:r>
              <a:rPr lang="ru-RU" dirty="0" smtClean="0"/>
              <a:t>качеств у подростков   </a:t>
            </a:r>
            <a:r>
              <a:rPr lang="ru-RU" dirty="0"/>
              <a:t>«От простого к сложному». </a:t>
            </a:r>
          </a:p>
        </p:txBody>
      </p:sp>
    </p:spTree>
    <p:extLst>
      <p:ext uri="{BB962C8B-B14F-4D97-AF65-F5344CB8AC3E}">
        <p14:creationId xmlns:p14="http://schemas.microsoft.com/office/powerpoint/2010/main" val="270724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8284" y="404664"/>
            <a:ext cx="8927444" cy="3416320"/>
          </a:xfrm>
          <a:prstGeom prst="rect">
            <a:avLst/>
          </a:prstGeom>
          <a:noFill/>
        </p:spPr>
        <p:txBody>
          <a:bodyPr wrap="none" lIns="91440" tIns="45720" rIns="91440" bIns="45720">
            <a:spAutoFit/>
          </a:bodyPr>
          <a:lstStyle/>
          <a:p>
            <a:pPr algn="ctr"/>
            <a:r>
              <a:rPr lang="ru-RU"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Творческая деятельность</a:t>
            </a:r>
          </a:p>
          <a:p>
            <a:pPr algn="ctr"/>
            <a:r>
              <a:rPr lang="ru-RU"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является неотъемлемой</a:t>
            </a:r>
          </a:p>
          <a:p>
            <a:pPr algn="ctr"/>
            <a:r>
              <a:rPr lang="ru-RU"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ч</a:t>
            </a:r>
            <a:r>
              <a:rPr lang="ru-RU"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астью образовательного</a:t>
            </a:r>
          </a:p>
          <a:p>
            <a:pPr algn="ctr"/>
            <a:r>
              <a:rPr lang="ru-RU"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процесса</a:t>
            </a:r>
            <a:endParaRPr lang="ru-RU"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4525144"/>
            <a:ext cx="2927784" cy="1951856"/>
          </a:xfrm>
          <a:prstGeom prst="rect">
            <a:avLst/>
          </a:prstGeom>
          <a:ln>
            <a:noFill/>
          </a:ln>
          <a:effectLst>
            <a:softEdge rad="112500"/>
          </a:effectLst>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4376" y="4005064"/>
            <a:ext cx="2927784" cy="1951856"/>
          </a:xfrm>
          <a:prstGeom prst="rect">
            <a:avLst/>
          </a:prstGeom>
          <a:ln>
            <a:noFill/>
          </a:ln>
          <a:effectLst>
            <a:softEdge rad="112500"/>
          </a:effectLst>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4691181"/>
            <a:ext cx="2927784" cy="1951856"/>
          </a:xfrm>
          <a:prstGeom prst="rect">
            <a:avLst/>
          </a:prstGeom>
          <a:ln>
            <a:noFill/>
          </a:ln>
          <a:effectLst>
            <a:softEdge rad="112500"/>
          </a:effectLst>
        </p:spPr>
      </p:pic>
    </p:spTree>
    <p:extLst>
      <p:ext uri="{BB962C8B-B14F-4D97-AF65-F5344CB8AC3E}">
        <p14:creationId xmlns:p14="http://schemas.microsoft.com/office/powerpoint/2010/main" val="1168909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7944" y="248963"/>
            <a:ext cx="4032956" cy="2688637"/>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399" y="3285234"/>
            <a:ext cx="4138954" cy="2759302"/>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459156"/>
            <a:ext cx="3024336" cy="2268253"/>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008" y="3284984"/>
            <a:ext cx="4139329" cy="2759552"/>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60171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3102" y="188640"/>
            <a:ext cx="8678979" cy="2308324"/>
          </a:xfrm>
          <a:prstGeom prst="rect">
            <a:avLst/>
          </a:prstGeom>
          <a:noFill/>
        </p:spPr>
        <p:txBody>
          <a:bodyPr wrap="none" lIns="91440" tIns="45720" rIns="91440" bIns="45720">
            <a:spAutoFit/>
          </a:bodyPr>
          <a:lstStyle/>
          <a:p>
            <a:pPr algn="ctr"/>
            <a:r>
              <a:rPr lang="ru-RU"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Патриотическое воспитание</a:t>
            </a:r>
          </a:p>
          <a:p>
            <a:pPr algn="ctr"/>
            <a:r>
              <a:rPr lang="ru-RU"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подрастающего поколения</a:t>
            </a:r>
          </a:p>
          <a:p>
            <a:pPr algn="ctr"/>
            <a:r>
              <a:rPr lang="ru-RU"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 это важно…</a:t>
            </a:r>
            <a:endParaRPr lang="ru-RU"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0" name="Рисунок 9"/>
          <p:cNvPicPr>
            <a:picLocks noChangeAspect="1"/>
          </p:cNvPicPr>
          <p:nvPr/>
        </p:nvPicPr>
        <p:blipFill rotWithShape="1">
          <a:blip r:embed="rId2" cstate="print">
            <a:extLst>
              <a:ext uri="{28A0092B-C50C-407E-A947-70E740481C1C}">
                <a14:useLocalDpi xmlns:a14="http://schemas.microsoft.com/office/drawing/2010/main" val="0"/>
              </a:ext>
            </a:extLst>
          </a:blip>
          <a:srcRect l="19332" t="24479" r="19181" b="13696"/>
          <a:stretch/>
        </p:blipFill>
        <p:spPr>
          <a:xfrm>
            <a:off x="3142558" y="2459032"/>
            <a:ext cx="2736063" cy="1834064"/>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19" y="2496964"/>
            <a:ext cx="3342269" cy="2228179"/>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2708920"/>
            <a:ext cx="3240360" cy="2160240"/>
          </a:xfrm>
          <a:prstGeom prst="rect">
            <a:avLst/>
          </a:prstGeom>
        </p:spPr>
      </p:pic>
      <p:pic>
        <p:nvPicPr>
          <p:cNvPr id="8" name="Рисунок 7"/>
          <p:cNvPicPr>
            <a:picLocks noChangeAspect="1"/>
          </p:cNvPicPr>
          <p:nvPr/>
        </p:nvPicPr>
        <p:blipFill rotWithShape="1">
          <a:blip r:embed="rId5" cstate="print">
            <a:extLst>
              <a:ext uri="{28A0092B-C50C-407E-A947-70E740481C1C}">
                <a14:useLocalDpi xmlns:a14="http://schemas.microsoft.com/office/drawing/2010/main" val="0"/>
              </a:ext>
            </a:extLst>
          </a:blip>
          <a:srcRect l="21220" t="29162" r="15443" b="2223"/>
          <a:stretch/>
        </p:blipFill>
        <p:spPr>
          <a:xfrm>
            <a:off x="3131840" y="4077072"/>
            <a:ext cx="3053594" cy="2205373"/>
          </a:xfrm>
          <a:prstGeom prst="rect">
            <a:avLst/>
          </a:prstGeom>
        </p:spPr>
      </p:pic>
      <p:sp>
        <p:nvSpPr>
          <p:cNvPr id="9" name="Прямоугольник 8"/>
          <p:cNvSpPr/>
          <p:nvPr/>
        </p:nvSpPr>
        <p:spPr>
          <a:xfrm>
            <a:off x="1115616" y="5301208"/>
            <a:ext cx="6633547" cy="1323439"/>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4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Ежегодная акция: </a:t>
            </a:r>
          </a:p>
          <a:p>
            <a:pPr algn="ctr"/>
            <a:r>
              <a:rPr lang="ru-RU"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«Георгиевская ленточка»</a:t>
            </a:r>
            <a:endParaRPr lang="ru-RU" sz="4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579717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6282" y="188640"/>
            <a:ext cx="8496944" cy="3970318"/>
          </a:xfrm>
          <a:prstGeom prst="rect">
            <a:avLst/>
          </a:prstGeom>
        </p:spPr>
        <p:txBody>
          <a:bodyPr wrap="square">
            <a:spAutoFit/>
          </a:bodyPr>
          <a:lstStyle/>
          <a:p>
            <a:pPr algn="ctr"/>
            <a:r>
              <a:rPr lang="ru-RU" b="1" dirty="0"/>
              <a:t>Условия, обеспечивающие наибольшую эффективность.</a:t>
            </a:r>
            <a:endParaRPr lang="ru-RU" dirty="0"/>
          </a:p>
          <a:p>
            <a:pPr algn="just"/>
            <a:r>
              <a:rPr lang="ru-RU" dirty="0" smtClean="0"/>
              <a:t>	Модифицированная </a:t>
            </a:r>
            <a:r>
              <a:rPr lang="ru-RU" dirty="0"/>
              <a:t>мною в 2007 году образовательная программа «Дорога к лидерству»  преобразовывалась  не единожды  с целью внедрения новых перспективных направлений  деятельности объединения. За весь период работы объединения обучающиеся применяли социальное проектирование как связующее звено между детскими общественными объединениями и молодёжными инициативами. Ярким примером являлся молодёжный проект «Живи, люби, танцуй» успешно реализованный в 2012 году, победитель районного конкурса. </a:t>
            </a:r>
            <a:r>
              <a:rPr lang="ru-RU" dirty="0" smtClean="0"/>
              <a:t>Образовательную программу </a:t>
            </a:r>
            <a:r>
              <a:rPr lang="ru-RU" dirty="0"/>
              <a:t>«Дорога к </a:t>
            </a:r>
            <a:r>
              <a:rPr lang="ru-RU" dirty="0" smtClean="0"/>
              <a:t>лидерству» </a:t>
            </a:r>
            <a:r>
              <a:rPr lang="ru-RU" dirty="0"/>
              <a:t>я </a:t>
            </a:r>
            <a:r>
              <a:rPr lang="ru-RU" dirty="0" smtClean="0"/>
              <a:t>реализовала </a:t>
            </a:r>
            <a:r>
              <a:rPr lang="ru-RU" dirty="0"/>
              <a:t>через:</a:t>
            </a:r>
          </a:p>
          <a:p>
            <a:pPr algn="just"/>
            <a:r>
              <a:rPr lang="ru-RU" dirty="0"/>
              <a:t>- активное вовлечение обучающихся в общественную деятельность;</a:t>
            </a:r>
          </a:p>
          <a:p>
            <a:pPr algn="just"/>
            <a:r>
              <a:rPr lang="ru-RU" dirty="0"/>
              <a:t>- вовлечение родителей в совместную деятельность на уровне объединения;</a:t>
            </a:r>
          </a:p>
          <a:p>
            <a:pPr algn="just"/>
            <a:r>
              <a:rPr lang="ru-RU" dirty="0"/>
              <a:t>- взаимодействие с классными руководителями.</a:t>
            </a:r>
          </a:p>
          <a:p>
            <a:pPr algn="just"/>
            <a:r>
              <a:rPr lang="ru-RU" dirty="0" smtClean="0"/>
              <a:t>	</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971779"/>
            <a:ext cx="3425856" cy="2283904"/>
          </a:xfrm>
          <a:prstGeom prst="rect">
            <a:avLst/>
          </a:prstGeom>
          <a:ln>
            <a:noFill/>
          </a:ln>
          <a:effectLst>
            <a:softEdge rad="112500"/>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4005064"/>
            <a:ext cx="3425856" cy="2283904"/>
          </a:xfrm>
          <a:prstGeom prst="rect">
            <a:avLst/>
          </a:prstGeom>
          <a:ln>
            <a:noFill/>
          </a:ln>
          <a:effectLst>
            <a:softEdge rad="112500"/>
          </a:effectLst>
        </p:spPr>
      </p:pic>
    </p:spTree>
    <p:extLst>
      <p:ext uri="{BB962C8B-B14F-4D97-AF65-F5344CB8AC3E}">
        <p14:creationId xmlns:p14="http://schemas.microsoft.com/office/powerpoint/2010/main" val="3585670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229</TotalTime>
  <Words>65</Words>
  <Application>Microsoft Office PowerPoint</Application>
  <PresentationFormat>Экран (4:3)</PresentationFormat>
  <Paragraphs>47</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123</dc:creator>
  <cp:lastModifiedBy>123</cp:lastModifiedBy>
  <cp:revision>20</cp:revision>
  <dcterms:created xsi:type="dcterms:W3CDTF">2019-01-10T06:57:07Z</dcterms:created>
  <dcterms:modified xsi:type="dcterms:W3CDTF">2019-01-11T07:21:23Z</dcterms:modified>
</cp:coreProperties>
</file>