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50" autoAdjust="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B953A-2F33-45CD-A671-B68F98062C56}" type="datetimeFigureOut">
              <a:rPr lang="ru-RU" smtClean="0"/>
              <a:t>09.01.2015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483E13-0BA6-4774-B3F0-9282AFAAD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038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83E13-0BA6-4774-B3F0-9282AFAADD1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403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83E13-0BA6-4774-B3F0-9282AFAADD1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636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5D0FD-17A6-44C2-BB04-3F02022D0F4D}" type="datetimeFigureOut">
              <a:rPr lang="ru-RU" smtClean="0"/>
              <a:t>09.01.2015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2EE45-037C-4020-87FE-BE703AFF9BD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5D0FD-17A6-44C2-BB04-3F02022D0F4D}" type="datetimeFigureOut">
              <a:rPr lang="ru-RU" smtClean="0"/>
              <a:t>09.01.2015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2EE45-037C-4020-87FE-BE703AFF9B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5D0FD-17A6-44C2-BB04-3F02022D0F4D}" type="datetimeFigureOut">
              <a:rPr lang="ru-RU" smtClean="0"/>
              <a:t>09.01.2015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2EE45-037C-4020-87FE-BE703AFF9B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5D0FD-17A6-44C2-BB04-3F02022D0F4D}" type="datetimeFigureOut">
              <a:rPr lang="ru-RU" smtClean="0"/>
              <a:t>09.01.2015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2EE45-037C-4020-87FE-BE703AFF9BD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5D0FD-17A6-44C2-BB04-3F02022D0F4D}" type="datetimeFigureOut">
              <a:rPr lang="ru-RU" smtClean="0"/>
              <a:t>09.01.2015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2EE45-037C-4020-87FE-BE703AFF9B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5D0FD-17A6-44C2-BB04-3F02022D0F4D}" type="datetimeFigureOut">
              <a:rPr lang="ru-RU" smtClean="0"/>
              <a:t>09.01.2015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2EE45-037C-4020-87FE-BE703AFF9BD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5D0FD-17A6-44C2-BB04-3F02022D0F4D}" type="datetimeFigureOut">
              <a:rPr lang="ru-RU" smtClean="0"/>
              <a:t>09.01.2015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2EE45-037C-4020-87FE-BE703AFF9BD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5D0FD-17A6-44C2-BB04-3F02022D0F4D}" type="datetimeFigureOut">
              <a:rPr lang="ru-RU" smtClean="0"/>
              <a:t>09.01.2015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2EE45-037C-4020-87FE-BE703AFF9B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5D0FD-17A6-44C2-BB04-3F02022D0F4D}" type="datetimeFigureOut">
              <a:rPr lang="ru-RU" smtClean="0"/>
              <a:t>09.01.2015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2EE45-037C-4020-87FE-BE703AFF9B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5D0FD-17A6-44C2-BB04-3F02022D0F4D}" type="datetimeFigureOut">
              <a:rPr lang="ru-RU" smtClean="0"/>
              <a:t>09.01.2015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2EE45-037C-4020-87FE-BE703AFF9B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5D0FD-17A6-44C2-BB04-3F02022D0F4D}" type="datetimeFigureOut">
              <a:rPr lang="ru-RU" smtClean="0"/>
              <a:t>09.01.2015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2EE45-037C-4020-87FE-BE703AFF9BD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0B5D0FD-17A6-44C2-BB04-3F02022D0F4D}" type="datetimeFigureOut">
              <a:rPr lang="ru-RU" smtClean="0"/>
              <a:t>09.01.2015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2A2EE45-037C-4020-87FE-BE703AFF9BD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gif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581098">
            <a:off x="2072541" y="2744923"/>
            <a:ext cx="3312368" cy="3096344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i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+mj-ea"/>
                <a:cs typeface="+mj-cs"/>
              </a:rPr>
              <a:t>Марковой</a:t>
            </a:r>
          </a:p>
          <a:p>
            <a:r>
              <a:rPr lang="ru-RU" sz="3600" b="1" i="1" kern="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  <a:ea typeface="+mj-ea"/>
                <a:cs typeface="+mj-cs"/>
              </a:rPr>
              <a:t>Татьяны</a:t>
            </a:r>
            <a:endParaRPr lang="ru-RU" sz="3600" i="1" kern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/>
              <a:ea typeface="+mj-ea"/>
              <a:cs typeface="+mj-cs"/>
            </a:endParaRPr>
          </a:p>
          <a:p>
            <a:r>
              <a:rPr lang="ru-RU" sz="3600" i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+mj-ea"/>
                <a:cs typeface="+mj-cs"/>
              </a:rPr>
              <a:t>Анатольевны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039447" cy="1793167"/>
          </a:xfrm>
          <a:solidFill>
            <a:schemeClr val="accent3">
              <a:lumMod val="20000"/>
              <a:lumOff val="80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127000"/>
          </a:effectLst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182880" indent="0" algn="ctr">
              <a:buNone/>
            </a:pPr>
            <a:r>
              <a:rPr lang="ru-RU" sz="3700" i="1" kern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/>
              </a:rPr>
              <a:t>Презентация воспитателя</a:t>
            </a:r>
            <a:r>
              <a:rPr lang="ru-RU" sz="3700" i="1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/>
              </a:rPr>
              <a:t/>
            </a:r>
            <a:br>
              <a:rPr lang="ru-RU" sz="3700" i="1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/>
              </a:rPr>
            </a:br>
            <a:r>
              <a:rPr lang="ru-RU" sz="2400" i="1" kern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/>
              </a:rPr>
              <a:t>МАДОУ </a:t>
            </a:r>
            <a:r>
              <a:rPr lang="ru-RU" sz="2400" i="1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/>
              </a:rPr>
              <a:t>Д</a:t>
            </a:r>
            <a:r>
              <a:rPr lang="ru-RU" sz="2400" i="1" kern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/>
              </a:rPr>
              <a:t>етский сад №4 </a:t>
            </a:r>
            <a:br>
              <a:rPr lang="ru-RU" sz="2400" i="1" kern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/>
              </a:rPr>
            </a:br>
            <a:r>
              <a:rPr lang="ru-RU" sz="2400" i="1" kern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/>
              </a:rPr>
              <a:t>с. </a:t>
            </a:r>
            <a:r>
              <a:rPr lang="ru-RU" sz="2400" i="1" kern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/>
              </a:rPr>
              <a:t>Тоицкое</a:t>
            </a:r>
            <a:r>
              <a:rPr lang="ru-RU" sz="2400" i="1" kern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/>
              </a:rPr>
              <a:t> Нанайского района</a:t>
            </a:r>
            <a:r>
              <a:rPr lang="ru-RU" sz="1800" i="1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/>
              </a:rPr>
              <a:t/>
            </a:r>
            <a:br>
              <a:rPr lang="ru-RU" sz="1800" i="1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/>
              </a:rPr>
            </a:br>
            <a:r>
              <a:rPr lang="ru-RU" sz="2000" i="1" kern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/>
              </a:rPr>
              <a:t> </a:t>
            </a:r>
            <a:r>
              <a:rPr lang="ru-RU" sz="2000" i="1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/>
              </a:rPr>
              <a:t>«Моя профессия - воспитатель»</a:t>
            </a:r>
            <a:endParaRPr lang="ru-RU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90"/>
          <a:stretch/>
        </p:blipFill>
        <p:spPr>
          <a:xfrm>
            <a:off x="5292080" y="2204864"/>
            <a:ext cx="3384376" cy="4176464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softEdge rad="63500"/>
          </a:effectLst>
        </p:spPr>
      </p:pic>
      <p:pic>
        <p:nvPicPr>
          <p:cNvPr id="5" name="Рисунок 4" descr="мальчик с книгой_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284984"/>
            <a:ext cx="2217234" cy="345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81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352928" cy="179316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182880" indent="0" algn="ctr">
              <a:buNone/>
            </a:pPr>
            <a:r>
              <a:rPr lang="ru-RU" sz="2200" i="1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  <a:ea typeface="+mj-ea"/>
                <a:cs typeface="+mj-cs"/>
              </a:rPr>
              <a:t>Родительский комитет во главе с </a:t>
            </a:r>
            <a:r>
              <a:rPr lang="ru-RU" sz="2200" i="1" kern="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  <a:ea typeface="+mj-ea"/>
                <a:cs typeface="+mj-cs"/>
              </a:rPr>
              <a:t>пряслоой</a:t>
            </a:r>
            <a:r>
              <a:rPr lang="ru-RU" sz="2200" i="1" kern="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  <a:ea typeface="+mj-ea"/>
                <a:cs typeface="+mj-cs"/>
              </a:rPr>
              <a:t> Е.М -  </a:t>
            </a:r>
            <a:r>
              <a:rPr lang="ru-RU" sz="2200" i="1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  <a:ea typeface="+mj-ea"/>
                <a:cs typeface="+mj-cs"/>
              </a:rPr>
              <a:t>мои главные помощники! Они всегда активно участвуют в оформлении группы и участка, играх и развлечениях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19" y="2290057"/>
            <a:ext cx="5328591" cy="399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900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13111"/>
            <a:ext cx="8280920" cy="179316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182880" indent="0" algn="ctr">
              <a:buNone/>
            </a:pPr>
            <a:r>
              <a:rPr lang="ru-RU" sz="1800" i="1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  <a:ea typeface="+mj-ea"/>
                <a:cs typeface="+mj-cs"/>
              </a:rPr>
              <a:t>Наша гордость – наш прогулочный участок!</a:t>
            </a:r>
            <a:r>
              <a:rPr lang="ru-RU" sz="1800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  <a:ea typeface="+mj-ea"/>
                <a:cs typeface="+mj-cs"/>
              </a:rPr>
              <a:t> </a:t>
            </a:r>
            <a:r>
              <a:rPr lang="ru-RU" sz="1800" i="1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  <a:ea typeface="+mj-ea"/>
                <a:cs typeface="+mj-cs"/>
              </a:rPr>
              <a:t>Это не только место для игр, прогулок, занятий и наблюдений за растениями  в течение всего года, это </a:t>
            </a:r>
            <a:r>
              <a:rPr lang="ru-RU" sz="1800" i="1" kern="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  <a:ea typeface="+mj-ea"/>
                <a:cs typeface="+mj-cs"/>
              </a:rPr>
              <a:t>место отдыха, наблюдений, </a:t>
            </a:r>
            <a:r>
              <a:rPr lang="ru-RU" sz="1800" i="1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  <a:ea typeface="+mj-ea"/>
                <a:cs typeface="+mj-cs"/>
              </a:rPr>
              <a:t>экспериментирования.</a:t>
            </a:r>
            <a:r>
              <a:rPr lang="ru-RU" sz="1800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  <a:ea typeface="+mj-ea"/>
                <a:cs typeface="+mj-cs"/>
              </a:rPr>
              <a:t> </a:t>
            </a:r>
            <a:endParaRPr lang="ru-RU" sz="18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http://static.wixstatic.com/media/a7e3c6_6f769ef2cfe14a76b737fb34a1b82655.jpg_srz_p_415_229_75_22_0.50_1.20_0.00_jpg_sr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3952875" cy="218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tatic.wixstatic.com/media/a7e3c6_4281eef575624aa0b02b36c188704930.jpg_srz_p_347_191_75_22_0.50_1.20_0.00_jpg_sr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88840"/>
            <a:ext cx="3305175" cy="181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static.wixstatic.com/media/a7e3c6_0784b3f2a7864531952f807c324db185.jpg_srz_p_210_114_75_22_0.50_1.20_0.00_jpg_sr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581128"/>
            <a:ext cx="2796128" cy="1517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static.wixstatic.com/media/a7e3c6_ce80cd500e134a8bb6f5bfee25641acd.jpg_srz_p_193_105_75_22_0.50_1.20_0.00_jpg_sr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260467"/>
            <a:ext cx="3809755" cy="207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0742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064896" cy="179316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182880" indent="0" algn="ctr">
              <a:buNone/>
            </a:pPr>
            <a:r>
              <a:rPr lang="ru-RU" sz="2400" i="1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  <a:ea typeface="+mj-ea"/>
                <a:cs typeface="+mj-cs"/>
              </a:rPr>
              <a:t>Мы с детьми всегда весело и интересно проводим утренники, праздники и развлечения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564904"/>
            <a:ext cx="4499992" cy="33749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625" y="2204864"/>
            <a:ext cx="2411760" cy="18088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4694"/>
            <a:ext cx="3281505" cy="2461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10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771800" y="359786"/>
            <a:ext cx="6372200" cy="100811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182880" indent="0" algn="ctr">
              <a:buNone/>
            </a:pPr>
            <a:r>
              <a:rPr lang="ru-RU" sz="2400" i="1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  <a:ea typeface="+mj-ea"/>
                <a:cs typeface="+mj-cs"/>
              </a:rPr>
              <a:t>Я с гордостью могу сказать: </a:t>
            </a:r>
            <a:br>
              <a:rPr lang="ru-RU" sz="2400" i="1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  <a:ea typeface="+mj-ea"/>
                <a:cs typeface="+mj-cs"/>
              </a:rPr>
            </a:br>
            <a:r>
              <a:rPr lang="ru-RU" sz="2400" i="1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  <a:ea typeface="+mj-ea"/>
                <a:cs typeface="+mj-cs"/>
              </a:rPr>
              <a:t>«Моя профессия - воспитатель»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36096" y="1700808"/>
            <a:ext cx="3491880" cy="42288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1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/>
              </a:rPr>
              <a:t>Мир детства сладостен и тонок,</a:t>
            </a:r>
            <a:br>
              <a:rPr lang="ru-RU" sz="21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/>
              </a:rPr>
            </a:br>
            <a:r>
              <a:rPr lang="ru-RU" sz="21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/>
              </a:rPr>
              <a:t>Как флейты плавающей звук.</a:t>
            </a:r>
            <a:br>
              <a:rPr lang="ru-RU" sz="21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/>
              </a:rPr>
            </a:br>
            <a:r>
              <a:rPr lang="ru-RU" sz="21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/>
              </a:rPr>
              <a:t>Пока смеется мне ребенок,</a:t>
            </a:r>
            <a:br>
              <a:rPr lang="ru-RU" sz="21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/>
              </a:rPr>
            </a:br>
            <a:r>
              <a:rPr lang="ru-RU" sz="21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/>
              </a:rPr>
              <a:t>Я знаю, что не зря живу</a:t>
            </a:r>
            <a:br>
              <a:rPr lang="ru-RU" sz="21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/>
              </a:rPr>
            </a:br>
            <a:r>
              <a:rPr lang="ru-RU" sz="21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/>
              </a:rPr>
              <a:t>Твердят друзья:</a:t>
            </a:r>
            <a:br>
              <a:rPr lang="ru-RU" sz="21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/>
              </a:rPr>
            </a:br>
            <a:r>
              <a:rPr lang="ru-RU" sz="21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/>
              </a:rPr>
              <a:t>“Есть нивы тише”,</a:t>
            </a:r>
            <a:br>
              <a:rPr lang="ru-RU" sz="21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/>
              </a:rPr>
            </a:br>
            <a:r>
              <a:rPr lang="ru-RU" sz="21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/>
              </a:rPr>
              <a:t>Но ни за что не отступлю.</a:t>
            </a:r>
            <a:br>
              <a:rPr lang="ru-RU" sz="21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/>
              </a:rPr>
            </a:br>
            <a:r>
              <a:rPr lang="ru-RU" sz="21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/>
              </a:rPr>
              <a:t>Я этих милых ребятишек,</a:t>
            </a:r>
            <a:br>
              <a:rPr lang="ru-RU" sz="21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/>
              </a:rPr>
            </a:br>
            <a:r>
              <a:rPr lang="ru-RU" sz="21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/>
              </a:rPr>
              <a:t>Как собственных детей люблю…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5" y="640310"/>
            <a:ext cx="2827993" cy="21209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596" y="2477956"/>
            <a:ext cx="2857500" cy="3810000"/>
          </a:xfrm>
          <a:prstGeom prst="rect">
            <a:avLst/>
          </a:prstGeom>
        </p:spPr>
      </p:pic>
      <p:pic>
        <p:nvPicPr>
          <p:cNvPr id="8" name="Рисунок 7" descr="b361b7018a1d01b9f42104e7c99c4a9b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29000"/>
            <a:ext cx="1368152" cy="1621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7154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8064896" cy="179316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182880" indent="0" algn="ctr">
              <a:buNone/>
            </a:pPr>
            <a:r>
              <a:rPr lang="ru-RU" sz="2800" i="1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  <a:ea typeface="+mj-ea"/>
                <a:cs typeface="+mj-cs"/>
              </a:rPr>
              <a:t>Мои малыши самые любознательные, сообразительные, веселые и добрые</a:t>
            </a:r>
            <a:endParaRPr lang="ru-RU" sz="28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29000"/>
            <a:ext cx="2841625" cy="248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253" y="2348880"/>
            <a:ext cx="5730016" cy="371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679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50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5564086"/>
            <a:ext cx="1714512" cy="1214446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712421"/>
              </p:ext>
            </p:extLst>
          </p:nvPr>
        </p:nvGraphicFramePr>
        <p:xfrm>
          <a:off x="107504" y="260645"/>
          <a:ext cx="8712969" cy="521875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{5A111915-BE36-4E01-A7E5-04B1672EAD32}</a:tableStyleId>
              </a:tblPr>
              <a:tblGrid>
                <a:gridCol w="5124557"/>
                <a:gridCol w="3588412"/>
              </a:tblGrid>
              <a:tr h="4516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Фамилия, </a:t>
                      </a:r>
                      <a:r>
                        <a:rPr lang="ru-RU" sz="1600" dirty="0">
                          <a:effectLst/>
                        </a:rPr>
                        <a:t>имя, </a:t>
                      </a:r>
                      <a:r>
                        <a:rPr lang="ru-RU" sz="1600" dirty="0" smtClean="0">
                          <a:effectLst/>
                        </a:rPr>
                        <a:t>отчество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507" marR="515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Маркова Татьяна </a:t>
                      </a:r>
                      <a:r>
                        <a:rPr lang="ru-RU" sz="1600" dirty="0" smtClean="0">
                          <a:effectLst/>
                        </a:rPr>
                        <a:t>Анатольевна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507" marR="51507" marT="0" marB="0"/>
                </a:tc>
              </a:tr>
              <a:tr h="2258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Год рождения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507" marR="515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26.07.1979 год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507" marR="51507" marT="0" marB="0"/>
                </a:tc>
              </a:tr>
              <a:tr h="24842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Профессиональное образование: наименование образовательного учреждения, год окончания, полученная специальность и квалификация по диплому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507" marR="515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Краевое государственное образовательное учреждение среднего профессионального образования «Хабаровский педагогический колледж» г. Хабаровск 2011год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Дошкольное образование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Воспитатель детей дошкольного возраста, руководитель малокомплектного дошкольного учреждения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507" marR="51507" marT="0" marB="0"/>
                </a:tc>
              </a:tr>
              <a:tr h="2258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Стаж педагогической работы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507" marR="515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 года 9 мес.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507" marR="51507" marT="0" marB="0"/>
                </a:tc>
              </a:tr>
              <a:tr h="2258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Стаж работы в данном учреждении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507" marR="515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 года 9 мес.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507" marR="51507" marT="0" marB="0"/>
                </a:tc>
              </a:tr>
              <a:tr h="4516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Должность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507" marR="515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Воспитатель детского сада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507" marR="51507" marT="0" marB="0"/>
                </a:tc>
              </a:tr>
              <a:tr h="2258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Стаж работы в данной должности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507" marR="515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 года 9 мес.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1507" marR="5150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765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332656"/>
            <a:ext cx="7560840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В настоящее время работаю с малышами, воспитателем в первой младшей группе «</a:t>
            </a:r>
            <a:r>
              <a:rPr lang="ru-RU" sz="2400" b="1" i="1" kern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/>
                <a:ea typeface="+mj-ea"/>
                <a:cs typeface="+mj-cs"/>
              </a:rPr>
              <a:t>Радуга»</a:t>
            </a:r>
            <a:r>
              <a:rPr kumimoji="0" lang="ru-RU" sz="2400" b="1" i="1" u="none" strike="noStrike" kern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МАДОУ д/с №4 </a:t>
            </a:r>
            <a:r>
              <a:rPr kumimoji="0" lang="ru-RU" sz="2400" b="1" i="1" u="none" strike="noStrike" kern="0" normalizeH="0" baseline="0" noProof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Verdana"/>
                <a:ea typeface="+mj-ea"/>
                <a:cs typeface="+mj-cs"/>
              </a:rPr>
              <a:t>с.Троицкое</a:t>
            </a:r>
            <a:endParaRPr kumimoji="0" lang="ru-RU" sz="1800" b="1" i="0" u="none" strike="noStrike" kern="0" normalizeH="0" baseline="0" noProof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2204864"/>
            <a:ext cx="4176464" cy="44012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Вместе весело шагать нам по саду, </a:t>
            </a:r>
          </a:p>
          <a:p>
            <a:pPr marL="342900" lvl="0" indent="-34290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Нам по саду, нам по саду!</a:t>
            </a:r>
          </a:p>
          <a:p>
            <a:pPr marL="342900" lvl="0" indent="-34290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И другого ничего нам  не  надо, Нам не надо, нам не надо!    Маша, Даша и Алеша:</a:t>
            </a:r>
          </a:p>
          <a:p>
            <a:pPr marL="342900" lvl="0" indent="-34290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Ходят в детский сад! </a:t>
            </a:r>
          </a:p>
          <a:p>
            <a:pPr marL="342900" lvl="0" indent="-34290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Здесь танцуют и играют, </a:t>
            </a:r>
          </a:p>
          <a:p>
            <a:pPr marL="342900" lvl="0" indent="-34290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Иногда шалят! </a:t>
            </a:r>
          </a:p>
          <a:p>
            <a:pPr marL="342900" lvl="0" indent="-34290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Аня, Уля и Кирюша </a:t>
            </a:r>
          </a:p>
          <a:p>
            <a:pPr marL="342900" lvl="0" indent="-34290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Ходят в детский сад </a:t>
            </a:r>
          </a:p>
          <a:p>
            <a:pPr marL="342900" lvl="0" indent="-34290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И до вечера по саду голоса звенят!</a:t>
            </a:r>
            <a:endParaRPr kumimoji="0" lang="ru-RU" sz="2000" b="0" i="1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79"/>
          <a:stretch/>
        </p:blipFill>
        <p:spPr>
          <a:xfrm>
            <a:off x="4377502" y="2447694"/>
            <a:ext cx="4585776" cy="391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61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2461" y="338753"/>
            <a:ext cx="73448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996600"/>
                </a:solidFill>
                <a:effectLst/>
                <a:uLnTx/>
                <a:uFillTx/>
                <a:latin typeface="Arial Black"/>
                <a:ea typeface="+mj-ea"/>
                <a:cs typeface="+mj-cs"/>
              </a:rPr>
              <a:t>Основой своей педагогической деятельности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996600"/>
                </a:solidFill>
                <a:effectLst/>
                <a:uLnTx/>
                <a:uFillTx/>
                <a:latin typeface="Arial Black"/>
                <a:ea typeface="+mj-ea"/>
                <a:cs typeface="+mj-cs"/>
              </a:rPr>
              <a:t> считаю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9652" y="1196752"/>
            <a:ext cx="8208912" cy="50783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Arial"/>
              </a:rPr>
              <a:t>Ориентирование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на развитие 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ребенка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необходимость поддерживать индивидуальность воспитанника, </a:t>
            </a:r>
            <a:endParaRPr lang="ru-RU" dirty="0" smtClean="0">
              <a:solidFill>
                <a:srgbClr val="000000"/>
              </a:solidFill>
              <a:latin typeface="Arial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Arial"/>
              </a:rPr>
              <a:t>Мировосприятие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Arial"/>
              </a:rPr>
              <a:t>ценностное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отношение к окружающему, </a:t>
            </a:r>
            <a:endParaRPr lang="ru-RU" dirty="0" smtClean="0">
              <a:solidFill>
                <a:srgbClr val="000000"/>
              </a:solidFill>
              <a:latin typeface="Arial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Arial"/>
              </a:rPr>
              <a:t>умение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реализовывать себя в различных видах деятельности.</a:t>
            </a:r>
          </a:p>
          <a:p>
            <a:r>
              <a:rPr lang="ru-RU" dirty="0">
                <a:solidFill>
                  <a:srgbClr val="000000"/>
                </a:solidFill>
                <a:latin typeface="Arial"/>
              </a:rPr>
              <a:t>Одна из главных ценностей дошкольного возраста повышенная двигательная активность – важнейший компонент образа жизни и поведения ребенка. Ребенок не может долго находиться в статическом положении, его организм устроен так, что он «испытывает постоянную потребность движения».</a:t>
            </a:r>
          </a:p>
          <a:p>
            <a:r>
              <a:rPr lang="ru-RU" dirty="0">
                <a:solidFill>
                  <a:srgbClr val="000000"/>
                </a:solidFill>
                <a:latin typeface="Arial"/>
              </a:rPr>
              <a:t>Взаимосвязь эмоциональной и сенсорной сфер позволяет обозначить особую восприимчивость и впечатлительность. Не случайно В.М. Сухомлинский отметил: «Детство не возможно без наивности, непосредственности и впечатлительности наших детей, так же как невозможно без игры, без сказки».</a:t>
            </a:r>
          </a:p>
          <a:p>
            <a:r>
              <a:rPr lang="ru-RU" dirty="0">
                <a:solidFill>
                  <a:srgbClr val="000000"/>
                </a:solidFill>
                <a:latin typeface="Arial"/>
              </a:rPr>
              <a:t>Выбрав эту систему взглядов на развитие детей, я в своей работе следую ей, тем самым раскрепощая детей своей группы и раскрывая творческий и индивидуальный потенциал каждого ребенка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498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8136904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000" dirty="0" smtClean="0"/>
              <a:t>В данное время работаю по основной общеобразовательной программе, которая разработана на основе Федерального государственного образовательного стандарта дошкольного образования</a:t>
            </a:r>
            <a:br>
              <a:rPr lang="ru-RU" sz="4000" dirty="0" smtClean="0"/>
            </a:br>
            <a:r>
              <a:rPr lang="ru-RU" sz="4000" dirty="0" smtClean="0"/>
              <a:t>(ФГОС ДО)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37405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8424936" cy="583264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182880" indent="0">
              <a:buNone/>
            </a:pP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Ведущие цели </a:t>
            </a:r>
            <a:b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-</a:t>
            </a: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создание благоприятных </a:t>
            </a: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условий </a:t>
            </a: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для полноценного </a:t>
            </a: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проживания ребенком дошкольного </a:t>
            </a: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детства </a:t>
            </a:r>
            <a:b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- формирование основ </a:t>
            </a: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базовой культуры </a:t>
            </a: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личности </a:t>
            </a:r>
            <a:b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-</a:t>
            </a: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всестороннее </a:t>
            </a: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развитие психических </a:t>
            </a:r>
            <a:b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 физических качеств в соответствии с возрастными и индивидуальными </a:t>
            </a:r>
            <a:b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особенностями</a:t>
            </a:r>
            <a:b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-</a:t>
            </a: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подготовка к жизни в современном </a:t>
            </a: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обществе </a:t>
            </a:r>
            <a:b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-формирование предпосылок </a:t>
            </a: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 учебной </a:t>
            </a: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деятельности</a:t>
            </a:r>
            <a:b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-обеспечение </a:t>
            </a: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безопасности </a:t>
            </a:r>
            <a:b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жизнедеятельности дошкольника</a:t>
            </a:r>
            <a:endParaRPr lang="ru-RU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011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7920880" cy="633670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182880" indent="0">
              <a:buNone/>
            </a:pP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Для </a:t>
            </a: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достижения целей Программы первостепенное значение имеют:</a:t>
            </a:r>
            <a:b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• забота о здоровье, эмоциональном благополучии и своевременном </a:t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всестороннем развитии каждого ребенка;9</a:t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• создание в группах атмосферы гуманного и доброжелательного от-</a:t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ношения ко всем воспитанникам, что позволяет растить их общительны-</a:t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ми, добрыми, любознательными, инициативными, стремящимися к само-</a:t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00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стоятельности</a:t>
            </a: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и творчеству;</a:t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• максимальное использование разнообразных видов детской де-</a:t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00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ятельности</a:t>
            </a: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их интеграция в целях повышения эффективности </a:t>
            </a:r>
            <a:r>
              <a:rPr lang="ru-RU" sz="200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воспита</a:t>
            </a: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-</a:t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00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тельно</a:t>
            </a: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-образовательного процесса;</a:t>
            </a:r>
            <a:b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9714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424936" cy="64807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182880" indent="0">
              <a:buNone/>
            </a:pPr>
            <a:r>
              <a:rPr lang="ru-RU" sz="2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• </a:t>
            </a:r>
            <a:r>
              <a:rPr lang="ru-RU" sz="2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творческая организация </a:t>
            </a:r>
            <a:r>
              <a:rPr lang="ru-RU" sz="2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воспитательно- образовательного </a:t>
            </a:r>
            <a:r>
              <a:rPr lang="ru-RU" sz="2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процесса;</a:t>
            </a:r>
            <a:br>
              <a:rPr lang="ru-RU" sz="2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• вариативность использования образовательного материала, </a:t>
            </a:r>
            <a:r>
              <a:rPr lang="ru-RU" sz="2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позволяющая </a:t>
            </a:r>
            <a:r>
              <a:rPr lang="ru-RU" sz="2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развивать творчество в соответствии с интересами и </a:t>
            </a:r>
            <a:r>
              <a:rPr lang="ru-RU" sz="2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наклонностями </a:t>
            </a:r>
            <a:r>
              <a:rPr lang="ru-RU" sz="2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каждого ребенка;</a:t>
            </a:r>
            <a:br>
              <a:rPr lang="ru-RU" sz="2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• уважительное отношение к результатам детского творчества;</a:t>
            </a:r>
            <a:br>
              <a:rPr lang="ru-RU" sz="2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• единство подходов к воспитанию детей в условиях дошкольного </a:t>
            </a:r>
            <a:r>
              <a:rPr lang="ru-RU" sz="2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образовательного </a:t>
            </a:r>
            <a:r>
              <a:rPr lang="ru-RU" sz="2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учреждения и семьи;</a:t>
            </a:r>
            <a:br>
              <a:rPr lang="ru-RU" sz="2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• соблюдение в работе детского сада и начальной школы </a:t>
            </a:r>
            <a:r>
              <a:rPr lang="ru-RU" sz="2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преемственности</a:t>
            </a:r>
            <a:r>
              <a:rPr lang="ru-RU" sz="2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исключающей умственные и физические перегрузки в содержании </a:t>
            </a:r>
            <a:r>
              <a:rPr lang="ru-RU" sz="2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образования </a:t>
            </a:r>
            <a:r>
              <a:rPr lang="ru-RU" sz="2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детей дошкольного возраста, обеспечивающей отсутствие </a:t>
            </a:r>
            <a:r>
              <a:rPr lang="ru-RU" sz="2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давления предметного </a:t>
            </a:r>
            <a:r>
              <a:rPr lang="ru-RU" sz="2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1376456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8208912" cy="151216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182880" indent="0" algn="ctr">
              <a:buNone/>
            </a:pPr>
            <a:r>
              <a:rPr lang="ru-RU" sz="2200" i="1" kern="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</a:rPr>
              <a:t>Систематически </a:t>
            </a:r>
            <a:r>
              <a:rPr lang="ru-RU" sz="2200" i="1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Verdana"/>
              </a:rPr>
              <a:t>работаю над созданием обогащенной предметно-развивающей среды в группе в соответствии с образовательными программами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 descr="DSCF03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653136"/>
            <a:ext cx="2368348" cy="177626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DSCF03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3645024"/>
            <a:ext cx="4100945" cy="30757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DSCF03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5054191"/>
            <a:ext cx="1595417" cy="1196563"/>
          </a:xfrm>
          <a:prstGeom prst="rect">
            <a:avLst/>
          </a:prstGeom>
        </p:spPr>
      </p:pic>
      <p:pic>
        <p:nvPicPr>
          <p:cNvPr id="7" name="Рисунок 6" descr="2345кув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85682" y="1988840"/>
            <a:ext cx="2649643" cy="18133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 descr="ттррррррррррррррррр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7584" y="2662202"/>
            <a:ext cx="3437189" cy="19656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6205412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261</TotalTime>
  <Words>460</Words>
  <Application>Microsoft Office PowerPoint</Application>
  <PresentationFormat>Экран (4:3)</PresentationFormat>
  <Paragraphs>53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Презентация воспитателя МАДОУ Детский сад №4  с. Тоицкое Нанайского района  «Моя профессия - воспитатель»</vt:lpstr>
      <vt:lpstr>Презентация PowerPoint</vt:lpstr>
      <vt:lpstr>Презентация PowerPoint</vt:lpstr>
      <vt:lpstr>Презентация PowerPoint</vt:lpstr>
      <vt:lpstr>В данное время работаю по основной общеобразовательной программе, которая разработана на основе Федерального государственного образовательного стандарта дошкольного образования (ФГОС ДО)</vt:lpstr>
      <vt:lpstr>Ведущие цели  - создание благоприятных условий для полноценного проживания ребенком дошкольного детства  - формирование основ базовой культуры личности  -всестороннее развитие психических  и физических качеств в соответствии с возрастными и индивидуальными  особенностями - подготовка к жизни в современном обществе  -формирование предпосылок к учебной деятельности -обеспечение безопасности  жизнедеятельности дошкольника</vt:lpstr>
      <vt:lpstr>Для достижения целей Программы первостепенное значение имеют: • забота о здоровье, эмоциональном благополучии и своевременном  всестороннем развитии каждого ребенка;9 • создание в группах атмосферы гуманного и доброжелательного от- ношения ко всем воспитанникам, что позволяет растить их общительны- ми, добрыми, любознательными, инициативными, стремящимися к само- стоятельности и творчеству; • максимальное использование разнообразных видов детской де- ятельности, их интеграция в целях повышения эффективности воспита- тельно-образовательного процесса; </vt:lpstr>
      <vt:lpstr>• творческая организация воспитательно- образовательного процесса; • вариативность использования образовательного материала, позволяющая развивать творчество в соответствии с интересами и наклонностями каждого ребенка; • уважительное отношение к результатам детского творчества; • единство подходов к воспитанию детей в условиях дошкольного образовательного учреждения и семьи; • соблюдение в работе детского сада и начальной школы преемственности, исключающей умственные и физические перегрузки в содержании образования детей дошкольного возраста, обеспечивающей отсутствие давления предметного обучения</vt:lpstr>
      <vt:lpstr>Систематически работаю над созданием обогащенной предметно-развивающей среды в группе в соответствии с образовательными программами</vt:lpstr>
      <vt:lpstr>Родительский комитет во главе с пряслоой Е.М -  мои главные помощники! Они всегда активно участвуют в оформлении группы и участка, играх и развлечениях</vt:lpstr>
      <vt:lpstr>Наша гордость – наш прогулочный участок! Это не только место для игр, прогулок, занятий и наблюдений за растениями  в течение всего года, это место отдыха, наблюдений, экспериментирования. </vt:lpstr>
      <vt:lpstr>Мы с детьми всегда весело и интересно проводим утренники, праздники и развлечения</vt:lpstr>
      <vt:lpstr>Я с гордостью могу сказать:  «Моя профессия - воспитатель»</vt:lpstr>
      <vt:lpstr>Мои малыши самые любознательные, сообразительные, веселые и добрые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воспитателя МАДОУ Детский сад №4  с. Тоицкое Нанайского района  «Моя профессия - воспитатель»</dc:title>
  <dc:creator>мк</dc:creator>
  <cp:lastModifiedBy>мк</cp:lastModifiedBy>
  <cp:revision>27</cp:revision>
  <dcterms:created xsi:type="dcterms:W3CDTF">2015-01-08T12:47:38Z</dcterms:created>
  <dcterms:modified xsi:type="dcterms:W3CDTF">2015-01-09T04:42:50Z</dcterms:modified>
</cp:coreProperties>
</file>