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59" r:id="rId6"/>
    <p:sldId id="261" r:id="rId7"/>
    <p:sldId id="273" r:id="rId8"/>
    <p:sldId id="274" r:id="rId9"/>
    <p:sldId id="260" r:id="rId10"/>
    <p:sldId id="272" r:id="rId11"/>
    <p:sldId id="262" r:id="rId12"/>
    <p:sldId id="278" r:id="rId13"/>
    <p:sldId id="266" r:id="rId14"/>
    <p:sldId id="280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C749AA9-F606-48DB-94F8-6E6660CAFCB7}" type="datetimeFigureOut">
              <a:rPr lang="ru-RU" smtClean="0"/>
              <a:t>10.01.2015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0A1D3F-1189-4A42-82C1-232206AA5B7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4618" y="5008098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Презентация воспитателя МАДОУ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с. Троицкое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Трушиной Н.С.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1974" y="260648"/>
            <a:ext cx="71287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информационно- коммуникативных технологий(ИКТ) в педагогической деятельности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901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i="1" dirty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Использование компьютерных технологий помогает </a:t>
            </a:r>
            <a:r>
              <a:rPr lang="ru-RU" sz="36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i="1" dirty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в работе:</a:t>
            </a:r>
            <a:r>
              <a:rPr lang="ru-RU" sz="40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5141168"/>
          </a:xfrm>
        </p:spPr>
        <p:txBody>
          <a:bodyPr>
            <a:normAutofit fontScale="47500" lnSpcReduction="20000"/>
          </a:bodyPr>
          <a:lstStyle/>
          <a:p>
            <a:pPr marL="13716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olidFill>
                  <a:schemeClr val="bg1"/>
                </a:solidFill>
              </a:rPr>
              <a:t>	</a:t>
            </a:r>
            <a:r>
              <a:rPr lang="ru-RU" sz="4400" dirty="0" smtClean="0">
                <a:solidFill>
                  <a:schemeClr val="bg1"/>
                </a:solidFill>
              </a:rPr>
              <a:t>-</a:t>
            </a:r>
            <a:r>
              <a:rPr lang="ru-RU" sz="4400" dirty="0" smtClean="0">
                <a:solidFill>
                  <a:schemeClr val="bg1"/>
                </a:solidFill>
                <a:ea typeface="Times New Roman"/>
                <a:cs typeface="Times New Roman"/>
              </a:rPr>
              <a:t>привлекать </a:t>
            </a:r>
            <a:r>
              <a:rPr lang="ru-RU" sz="4400" dirty="0">
                <a:solidFill>
                  <a:schemeClr val="bg1"/>
                </a:solidFill>
                <a:ea typeface="Times New Roman"/>
                <a:cs typeface="Times New Roman"/>
              </a:rPr>
              <a:t>пассивных слушателей к активной деятельности;</a:t>
            </a:r>
            <a:endParaRPr lang="ru-RU" sz="4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ru-RU" sz="4400" dirty="0" smtClean="0">
                <a:solidFill>
                  <a:schemeClr val="bg1"/>
                </a:solidFill>
                <a:ea typeface="Times New Roman"/>
                <a:cs typeface="Times New Roman"/>
              </a:rPr>
              <a:t>-делать </a:t>
            </a:r>
            <a:r>
              <a:rPr lang="ru-RU" sz="4400" dirty="0">
                <a:solidFill>
                  <a:schemeClr val="bg1"/>
                </a:solidFill>
                <a:ea typeface="Times New Roman"/>
                <a:cs typeface="Times New Roman"/>
              </a:rPr>
              <a:t>образовательную деятельность более наглядной и интенсивной;</a:t>
            </a:r>
            <a:endParaRPr lang="ru-RU" sz="4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ru-RU" sz="4400" dirty="0" smtClean="0">
                <a:solidFill>
                  <a:schemeClr val="bg1"/>
                </a:solidFill>
                <a:ea typeface="Times New Roman"/>
                <a:cs typeface="Times New Roman"/>
              </a:rPr>
              <a:t>-формировать </a:t>
            </a:r>
            <a:r>
              <a:rPr lang="ru-RU" sz="4400" dirty="0">
                <a:solidFill>
                  <a:schemeClr val="bg1"/>
                </a:solidFill>
                <a:ea typeface="Times New Roman"/>
                <a:cs typeface="Times New Roman"/>
              </a:rPr>
              <a:t>информационную культуру у детей;</a:t>
            </a:r>
            <a:endParaRPr lang="ru-RU" sz="4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ru-RU" sz="4400" dirty="0" smtClean="0">
                <a:solidFill>
                  <a:schemeClr val="bg1"/>
                </a:solidFill>
                <a:ea typeface="Times New Roman"/>
                <a:cs typeface="Times New Roman"/>
              </a:rPr>
              <a:t>-активизировать </a:t>
            </a:r>
            <a:r>
              <a:rPr lang="ru-RU" sz="4400" dirty="0">
                <a:solidFill>
                  <a:schemeClr val="bg1"/>
                </a:solidFill>
                <a:ea typeface="Times New Roman"/>
                <a:cs typeface="Times New Roman"/>
              </a:rPr>
              <a:t>познавательный интерес;</a:t>
            </a:r>
            <a:endParaRPr lang="ru-RU" sz="4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ru-RU" sz="4400" dirty="0" smtClean="0">
                <a:solidFill>
                  <a:schemeClr val="bg1"/>
                </a:solidFill>
                <a:ea typeface="Times New Roman"/>
                <a:cs typeface="Times New Roman"/>
              </a:rPr>
              <a:t>-реализовывать </a:t>
            </a:r>
            <a:r>
              <a:rPr lang="ru-RU" sz="4400" dirty="0">
                <a:solidFill>
                  <a:schemeClr val="bg1"/>
                </a:solidFill>
                <a:ea typeface="Times New Roman"/>
                <a:cs typeface="Times New Roman"/>
              </a:rPr>
              <a:t>личностно-ориентированный и дифференцированный подходы в обучении;</a:t>
            </a:r>
            <a:endParaRPr lang="ru-RU" sz="4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ru-RU" sz="4400" dirty="0" smtClean="0">
                <a:solidFill>
                  <a:schemeClr val="bg1"/>
                </a:solidFill>
                <a:ea typeface="Times New Roman"/>
                <a:cs typeface="Times New Roman"/>
              </a:rPr>
              <a:t>-дисциплинировать </a:t>
            </a:r>
            <a:r>
              <a:rPr lang="ru-RU" sz="4400" dirty="0">
                <a:solidFill>
                  <a:schemeClr val="bg1"/>
                </a:solidFill>
                <a:ea typeface="Times New Roman"/>
                <a:cs typeface="Times New Roman"/>
              </a:rPr>
              <a:t>самого воспитателя, формировать его интерес к работе;</a:t>
            </a:r>
            <a:endParaRPr lang="ru-RU" sz="4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ru-RU" sz="4400" dirty="0" smtClean="0">
                <a:solidFill>
                  <a:schemeClr val="bg1"/>
                </a:solidFill>
                <a:ea typeface="Times New Roman"/>
                <a:cs typeface="Times New Roman"/>
              </a:rPr>
              <a:t>-активизировать </a:t>
            </a:r>
            <a:r>
              <a:rPr lang="ru-RU" sz="4400" dirty="0">
                <a:solidFill>
                  <a:schemeClr val="bg1"/>
                </a:solidFill>
                <a:ea typeface="Times New Roman"/>
                <a:cs typeface="Times New Roman"/>
              </a:rPr>
              <a:t>мыслительные процессы (анализ, синтез, сравнение и др.)</a:t>
            </a:r>
            <a:endParaRPr lang="ru-RU" sz="4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1281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4000" i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Использование ИКТ в процессе взаимодействия с </a:t>
            </a:r>
            <a:r>
              <a:rPr lang="ru-RU" sz="4000" i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родителями:</a:t>
            </a:r>
            <a:r>
              <a:rPr lang="ru-RU" sz="40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4400" dirty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4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48840"/>
            <a:ext cx="8229600" cy="3584416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  <a:ea typeface="Calibri"/>
              </a:rPr>
              <a:t>-Использование </a:t>
            </a:r>
            <a:r>
              <a:rPr lang="ru-RU" dirty="0">
                <a:solidFill>
                  <a:schemeClr val="bg1"/>
                </a:solidFill>
                <a:ea typeface="Calibri"/>
              </a:rPr>
              <a:t>мультимедийных презентаций при проведении родительских собраний, оформление родительского уголка</a:t>
            </a:r>
            <a:r>
              <a:rPr lang="ru-RU" dirty="0" smtClean="0">
                <a:solidFill>
                  <a:schemeClr val="bg1"/>
                </a:solidFill>
                <a:ea typeface="Calibri"/>
              </a:rPr>
              <a:t>.</a:t>
            </a:r>
          </a:p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  <a:ea typeface="Calibri"/>
              </a:rPr>
              <a:t>-Наличие </a:t>
            </a:r>
            <a:r>
              <a:rPr lang="ru-RU" dirty="0">
                <a:solidFill>
                  <a:schemeClr val="bg1"/>
                </a:solidFill>
                <a:ea typeface="Calibri"/>
              </a:rPr>
              <a:t>у детского сада собственного </a:t>
            </a:r>
            <a:r>
              <a:rPr lang="ru-RU" dirty="0" smtClean="0">
                <a:solidFill>
                  <a:schemeClr val="bg1"/>
                </a:solidFill>
                <a:ea typeface="Calibri"/>
              </a:rPr>
              <a:t>сайта </a:t>
            </a:r>
            <a:r>
              <a:rPr lang="ru-RU" dirty="0">
                <a:solidFill>
                  <a:schemeClr val="bg1"/>
                </a:solidFill>
                <a:ea typeface="Calibri"/>
              </a:rPr>
              <a:t>предоставляет возможность нашим родителям получать оперативную информацию о жизни детского сада, группы</a:t>
            </a:r>
            <a:r>
              <a:rPr lang="ru-RU" dirty="0" smtClean="0">
                <a:solidFill>
                  <a:schemeClr val="bg1"/>
                </a:solidFill>
                <a:ea typeface="Calibri"/>
              </a:rPr>
              <a:t>.</a:t>
            </a:r>
          </a:p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  <a:ea typeface="Calibri"/>
              </a:rPr>
              <a:t>-Общение</a:t>
            </a:r>
            <a:r>
              <a:rPr lang="ru-RU" dirty="0">
                <a:solidFill>
                  <a:schemeClr val="bg1"/>
                </a:solidFill>
                <a:ea typeface="Calibri"/>
              </a:rPr>
              <a:t>  с родителями по электронной почте, в смс - дискуссиях, по мобильному телефону.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430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8991" y="836712"/>
            <a:ext cx="8136904" cy="4511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lvl="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prstClr val="white">
                  <a:shade val="95000"/>
                </a:prstClr>
              </a:buClr>
              <a:buSzPct val="65000"/>
            </a:pPr>
            <a:r>
              <a:rPr lang="ru-RU" sz="3600" b="1" dirty="0">
                <a:solidFill>
                  <a:prstClr val="black"/>
                </a:solidFill>
                <a:ea typeface="Calibri"/>
                <a:cs typeface="Times New Roman"/>
              </a:rPr>
              <a:t>Информационные технологии – </a:t>
            </a:r>
            <a:r>
              <a:rPr lang="ru-RU" sz="3600" dirty="0">
                <a:solidFill>
                  <a:prstClr val="black"/>
                </a:solidFill>
                <a:ea typeface="Calibri"/>
                <a:cs typeface="Times New Roman"/>
              </a:rPr>
              <a:t>неотъемлемая часть нашей жизни. Разумно используя их в работе, мы можем выйти на современный уровень общения с детьми, родителями, педагогами - всеми участниками образовательного процесса.</a:t>
            </a:r>
            <a:endParaRPr lang="ru-RU" sz="3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1745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3716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-  способствует повышению профессионального уровня педагогов, побуждает их искать новые нетрадиционные формы и методы обучения, проявлять творческие способности;</a:t>
            </a:r>
            <a:endParaRPr lang="ru-RU" sz="2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13716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-  способствует повышению интереса детей к обучению, активизирует познавательную деятельность, повышает качество усвоения программного материала детьми;</a:t>
            </a:r>
            <a:endParaRPr lang="ru-RU" sz="2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13716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- способствует повышению уровня педагогической компетентности родителей, информированности их о направлениях деятельности  всего учреждения и результатах конкретного ребенка, сотрудничеству родителей и ДОУ.</a:t>
            </a:r>
            <a:endParaRPr lang="ru-RU" sz="24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518" y="404664"/>
            <a:ext cx="8532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ea typeface="Calibri"/>
              </a:rPr>
              <a:t>Применение </a:t>
            </a:r>
            <a:r>
              <a:rPr lang="ru-RU" sz="3200" b="1" i="1" dirty="0">
                <a:solidFill>
                  <a:srgbClr val="FF0000"/>
                </a:solidFill>
                <a:ea typeface="Calibri"/>
              </a:rPr>
              <a:t>информационно-компьютерных </a:t>
            </a:r>
            <a:endParaRPr lang="ru-RU" sz="3200" b="1" i="1" dirty="0" smtClean="0">
              <a:solidFill>
                <a:srgbClr val="FF0000"/>
              </a:solidFill>
              <a:ea typeface="Calibri"/>
            </a:endParaRP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  <a:ea typeface="Calibri"/>
              </a:rPr>
              <a:t>технологий </a:t>
            </a:r>
            <a:r>
              <a:rPr lang="ru-RU" sz="3200" b="1" i="1" dirty="0">
                <a:solidFill>
                  <a:srgbClr val="FF0000"/>
                </a:solidFill>
                <a:ea typeface="Calibri"/>
              </a:rPr>
              <a:t>в ДОУ: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288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764704"/>
            <a:ext cx="7488832" cy="5169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chemeClr val="bg1"/>
                </a:solidFill>
                <a:ea typeface="Times New Roman"/>
              </a:rPr>
              <a:t>Использование </a:t>
            </a:r>
            <a:r>
              <a:rPr lang="ru-RU" sz="2400" dirty="0">
                <a:solidFill>
                  <a:schemeClr val="bg1"/>
                </a:solidFill>
                <a:ea typeface="Times New Roman"/>
              </a:rPr>
              <a:t>средств информационных технологий позволяет мне сделать процесс обучения и развития детей достаточно простым и эффективным, освобождает от рутинной ручной работы, открывает новые возможности для широкого внедрения в педагогическую практику новых методических разработок, направленных на интенсификацию и реализацию инновационных идей воспитательного, образовательного и коррекционного процессов. </a:t>
            </a:r>
            <a:r>
              <a:rPr lang="ru-RU" sz="2400" dirty="0" smtClean="0">
                <a:solidFill>
                  <a:schemeClr val="bg1"/>
                </a:solidFill>
                <a:ea typeface="Times New Roman"/>
              </a:rPr>
              <a:t>ИКТ</a:t>
            </a:r>
            <a:r>
              <a:rPr lang="ru-RU" sz="2400" dirty="0" smtClean="0">
                <a:solidFill>
                  <a:schemeClr val="bg1"/>
                </a:solidFill>
                <a:ea typeface="Times New Roman"/>
                <a:cs typeface="Times New Roman"/>
              </a:rPr>
              <a:t> </a:t>
            </a: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– хороший помощник  в организации </a:t>
            </a:r>
            <a:r>
              <a:rPr lang="ru-RU" sz="2400" dirty="0" err="1">
                <a:solidFill>
                  <a:schemeClr val="bg1"/>
                </a:solidFill>
                <a:ea typeface="Times New Roman"/>
                <a:cs typeface="Times New Roman"/>
              </a:rPr>
              <a:t>воспитательно</a:t>
            </a: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-образовательной и коррекционной работы.</a:t>
            </a:r>
            <a:endParaRPr lang="ru-RU" sz="2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1108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709160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ru-RU" sz="3200" b="1" dirty="0" smtClean="0">
                <a:solidFill>
                  <a:srgbClr val="FF0000"/>
                </a:solidFill>
                <a:ea typeface="Calibri"/>
              </a:rPr>
              <a:t>Использование </a:t>
            </a:r>
            <a:r>
              <a:rPr lang="ru-RU" sz="3200" b="1" dirty="0">
                <a:solidFill>
                  <a:srgbClr val="FF0000"/>
                </a:solidFill>
                <a:ea typeface="Calibri"/>
              </a:rPr>
              <a:t>ИКТ позволяет вывести дошкольные учреждения  на новый качественный уровень, обновить содержание образовательного процесса, обеспечить качество дошкольного образования, соответствующее современным государственным </a:t>
            </a:r>
            <a:r>
              <a:rPr lang="ru-RU" sz="3200" b="1" dirty="0" smtClean="0">
                <a:solidFill>
                  <a:srgbClr val="FF0000"/>
                </a:solidFill>
                <a:ea typeface="Calibri"/>
              </a:rPr>
              <a:t>образовательным стандартам.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230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0896" y="476672"/>
            <a:ext cx="6336704" cy="637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9500" algn="ctr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chemeClr val="bg1"/>
                </a:solidFill>
                <a:ea typeface="Calibri"/>
                <a:cs typeface="Times New Roman"/>
              </a:rPr>
              <a:t>«Если </a:t>
            </a:r>
            <a:r>
              <a:rPr lang="ru-RU" sz="3200" dirty="0">
                <a:solidFill>
                  <a:schemeClr val="bg1"/>
                </a:solidFill>
                <a:ea typeface="Calibri"/>
                <a:cs typeface="Times New Roman"/>
              </a:rPr>
              <a:t>мы хотим идти вперед, то одна нога должна оста­ваться на месте, в то время как другая делает следую­щий шаг. Это – первый закон всякого прогресса, одинако­во применимый как к целым народам, так и к отдельным </a:t>
            </a:r>
            <a:r>
              <a:rPr lang="ru-RU" sz="3200" dirty="0" smtClean="0">
                <a:solidFill>
                  <a:schemeClr val="bg1"/>
                </a:solidFill>
                <a:ea typeface="Calibri"/>
                <a:cs typeface="Times New Roman"/>
              </a:rPr>
              <a:t>людям».</a:t>
            </a:r>
            <a:endParaRPr lang="ru-RU" sz="32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1079500" algn="r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FF0000"/>
                </a:solidFill>
                <a:ea typeface="Calibri"/>
                <a:cs typeface="Times New Roman"/>
              </a:rPr>
              <a:t>Й. </a:t>
            </a:r>
            <a:r>
              <a:rPr lang="ru-RU" sz="2800" dirty="0" err="1">
                <a:solidFill>
                  <a:srgbClr val="FF0000"/>
                </a:solidFill>
                <a:ea typeface="Calibri"/>
                <a:cs typeface="Times New Roman"/>
              </a:rPr>
              <a:t>Этвёш</a:t>
            </a:r>
            <a:endParaRPr lang="ru-RU" sz="2800" dirty="0">
              <a:solidFill>
                <a:srgbClr val="FF0000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7503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980728"/>
            <a:ext cx="588640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chemeClr val="bg1"/>
                </a:solidFill>
                <a:ea typeface="Times New Roman"/>
                <a:cs typeface="Times New Roman"/>
              </a:rPr>
              <a:t>В образовании инновационные технологии призваны, прежде всего, улучшить качество обучения, повысить мотивацию детей к получению новых знаний, ускорить процесс усвоения знаний. Одним из инновационных направлений являются компьютерные и мультимедийные технологии.</a:t>
            </a:r>
            <a:endParaRPr lang="ru-RU" sz="28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323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3769" y="908720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3200" dirty="0">
                <a:solidFill>
                  <a:prstClr val="black"/>
                </a:solidFill>
                <a:ea typeface="Times New Roman"/>
                <a:cs typeface="Calibri"/>
              </a:rPr>
              <a:t>Актуальность внедрения ИКТ в дошкольное учреждение обусловлена также Федеральной целевой программой «Развитие единой образовательной информационной среды», соответствующими разделами Приоритетного национального проекта «Образование» и Федеральной целевой программы развития образования</a:t>
            </a:r>
            <a:endParaRPr lang="ru-RU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24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0" lvl="0" indent="-411480">
              <a:spcBef>
                <a:spcPct val="20000"/>
              </a:spcBef>
            </a:pPr>
            <a:r>
              <a:rPr lang="ru-RU" sz="3600" i="1" dirty="0">
                <a:ln>
                  <a:noFill/>
                </a:ln>
                <a:solidFill>
                  <a:srgbClr val="FF0000"/>
                </a:solidFill>
                <a:effectLst/>
                <a:latin typeface="Times New Roman"/>
                <a:ea typeface="+mn-ea"/>
                <a:cs typeface="+mn-cs"/>
              </a:rPr>
              <a:t>Что же такое ИКТ?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709160"/>
          </a:xfrm>
        </p:spPr>
        <p:txBody>
          <a:bodyPr>
            <a:normAutofit fontScale="92500"/>
          </a:bodyPr>
          <a:lstStyle/>
          <a:p>
            <a:pPr marL="137160" indent="0">
              <a:buNone/>
            </a:pPr>
            <a:endParaRPr lang="ru-RU" dirty="0"/>
          </a:p>
          <a:p>
            <a:pPr marL="137160" indent="0" algn="ctr">
              <a:buNone/>
            </a:pPr>
            <a:r>
              <a:rPr lang="ru-RU" b="1" dirty="0" smtClean="0">
                <a:solidFill>
                  <a:schemeClr val="bg1"/>
                </a:solidFill>
              </a:rPr>
              <a:t>ИКТ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– это обобщающее понятие, описывающее различные методы, способы и алгоритмы сбора, хранения, обработки, представления и передачи информации. Информационные технологии, это не только и не столько компьютеры и их программное обеспечение. Под ИКТ подразумевается использование компьютера, Интернета, телевизора, видео, DVD, CD, мультимедиа, аудиовизуального оборудования, то есть всего того, что может предоставить широкие возможности для коммуникации.</a:t>
            </a:r>
          </a:p>
        </p:txBody>
      </p:sp>
    </p:spTree>
    <p:extLst>
      <p:ext uri="{BB962C8B-B14F-4D97-AF65-F5344CB8AC3E}">
        <p14:creationId xmlns:p14="http://schemas.microsoft.com/office/powerpoint/2010/main" val="300021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Какие средства ИКТ </a:t>
            </a:r>
            <a:r>
              <a:rPr lang="ru-RU" sz="32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использую </a:t>
            </a:r>
            <a:r>
              <a:rPr lang="ru-RU" sz="3200" i="1" dirty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в своей </a:t>
            </a:r>
            <a:r>
              <a:rPr lang="ru-RU" sz="32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работе:</a:t>
            </a:r>
            <a:endParaRPr lang="ru-RU" sz="3200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404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dirty="0"/>
              <a:t>	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12776"/>
            <a:ext cx="8640960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Компьютер (ноутбук)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Мультимедийный проектор (</a:t>
            </a:r>
            <a:r>
              <a:rPr lang="ru-RU" sz="2400" dirty="0" smtClean="0">
                <a:solidFill>
                  <a:schemeClr val="bg1"/>
                </a:solidFill>
                <a:ea typeface="Times New Roman"/>
                <a:cs typeface="Times New Roman"/>
              </a:rPr>
              <a:t>презентации, мультфильмы</a:t>
            </a: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)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Принтер, сканер, копир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Видеомагнитофон, DVD плейер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Телевизор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Музыкальный центр (для прослушивания музыки, </a:t>
            </a:r>
            <a:r>
              <a:rPr lang="ru-RU" sz="2400" dirty="0" err="1">
                <a:solidFill>
                  <a:schemeClr val="bg1"/>
                </a:solidFill>
                <a:ea typeface="Times New Roman"/>
                <a:cs typeface="Times New Roman"/>
              </a:rPr>
              <a:t>аудиосказок</a:t>
            </a: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)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Фотоаппарат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Мобильный телефон (фото, интернет, диктофон)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Видеокамера</a:t>
            </a:r>
            <a:endParaRPr lang="ru-RU" sz="24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ctr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bg1"/>
                </a:solidFill>
                <a:ea typeface="Times New Roman"/>
                <a:cs typeface="Times New Roman"/>
              </a:rPr>
              <a:t>Электронные доски</a:t>
            </a:r>
            <a:endParaRPr lang="ru-RU" sz="24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805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  <a:latin typeface="+mn-lt"/>
              </a:rPr>
              <a:t>Средства ИКТ выполняют функции:</a:t>
            </a:r>
            <a:endParaRPr lang="ru-RU" sz="3600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>
                <a:solidFill>
                  <a:srgbClr val="FF0000"/>
                </a:solidFill>
                <a:ea typeface="Calibri"/>
                <a:cs typeface="Times New Roman"/>
              </a:rPr>
              <a:t>Источник информации</a:t>
            </a:r>
            <a:r>
              <a:rPr lang="ru-RU" dirty="0">
                <a:ea typeface="Calibri"/>
                <a:cs typeface="Times New Roman"/>
              </a:rPr>
              <a:t> </a:t>
            </a: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- подбор дополнительного познавательного материала для непосредственно образовательной деятельности, материала для оформления стендов,  знакомство со сценариями праздников и других мероприятий, знакомство с периодикой, наработками других педагогов России и зарубежья,  и т.п.</a:t>
            </a:r>
            <a:endParaRPr lang="ru-RU" sz="2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>
                <a:solidFill>
                  <a:srgbClr val="FF0000"/>
                </a:solidFill>
                <a:ea typeface="Calibri"/>
                <a:cs typeface="Times New Roman"/>
              </a:rPr>
              <a:t>Средство подготовки различных материалов</a:t>
            </a:r>
            <a:r>
              <a:rPr lang="ru-RU" dirty="0">
                <a:solidFill>
                  <a:srgbClr val="FF0000"/>
                </a:solidFill>
                <a:ea typeface="Calibri"/>
                <a:cs typeface="Times New Roman"/>
              </a:rPr>
              <a:t> </a:t>
            </a: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- создание презентаций в программе </a:t>
            </a:r>
            <a:r>
              <a:rPr lang="ru-RU" dirty="0" err="1">
                <a:solidFill>
                  <a:schemeClr val="bg1"/>
                </a:solidFill>
                <a:ea typeface="Calibri"/>
                <a:cs typeface="Times New Roman"/>
              </a:rPr>
              <a:t>Power</a:t>
            </a: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 </a:t>
            </a:r>
            <a:r>
              <a:rPr lang="ru-RU" dirty="0" err="1">
                <a:solidFill>
                  <a:schemeClr val="bg1"/>
                </a:solidFill>
                <a:ea typeface="Calibri"/>
                <a:cs typeface="Times New Roman"/>
              </a:rPr>
              <a:t>Point</a:t>
            </a: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, демонстрационного материала, как статического, так и динамического: предметные, сюжетные картинки, иллюстрации, опорные схемы, и др., бланков документов, папок-передвижек</a:t>
            </a:r>
            <a:endParaRPr lang="ru-RU" sz="2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>
                <a:solidFill>
                  <a:srgbClr val="FF0000"/>
                </a:solidFill>
                <a:ea typeface="Calibri"/>
                <a:cs typeface="Times New Roman"/>
              </a:rPr>
              <a:t>Хранение материалов</a:t>
            </a:r>
            <a:r>
              <a:rPr lang="ru-RU" dirty="0">
                <a:ea typeface="Calibri"/>
                <a:cs typeface="Times New Roman"/>
              </a:rPr>
              <a:t> </a:t>
            </a: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 - нормативные  документы, списки детей, информация о родителях, фотоальбомы, музыка, игротека, видеотека,  результаты диагностики, электронная библиотека книг, статей, журналов и т.п.</a:t>
            </a:r>
            <a:endParaRPr lang="ru-RU" sz="24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3804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dirty="0">
                <a:effectLst/>
                <a:latin typeface="Times New Roman"/>
                <a:ea typeface="Calibri"/>
                <a:cs typeface="Times New Roman"/>
              </a:rPr>
              <a:t> </a:t>
            </a:r>
            <a:r>
              <a:rPr lang="ru-RU" sz="40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4000" i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Где и как </a:t>
            </a:r>
            <a:r>
              <a:rPr lang="ru-RU" sz="4000" i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применяю </a:t>
            </a:r>
            <a:r>
              <a:rPr lang="ru-RU" sz="4000" i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ИКТ в  своей работе? </a:t>
            </a:r>
            <a:r>
              <a:rPr lang="ru-RU" sz="40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709160"/>
          </a:xfrm>
        </p:spPr>
        <p:txBody>
          <a:bodyPr/>
          <a:lstStyle/>
          <a:p>
            <a:pPr marL="13716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solidFill>
                  <a:schemeClr val="bg1"/>
                </a:solidFill>
                <a:ea typeface="Calibri"/>
                <a:cs typeface="Times New Roman"/>
              </a:rPr>
              <a:t>-Использование </a:t>
            </a:r>
            <a:r>
              <a:rPr lang="ru-RU" b="1" dirty="0">
                <a:solidFill>
                  <a:schemeClr val="bg1"/>
                </a:solidFill>
                <a:ea typeface="Calibri"/>
                <a:cs typeface="Times New Roman"/>
              </a:rPr>
              <a:t>ИКТ в организации </a:t>
            </a:r>
            <a:r>
              <a:rPr lang="ru-RU" b="1" dirty="0" err="1">
                <a:solidFill>
                  <a:schemeClr val="bg1"/>
                </a:solidFill>
                <a:ea typeface="Calibri"/>
                <a:cs typeface="Times New Roman"/>
              </a:rPr>
              <a:t>воспитательно</a:t>
            </a:r>
            <a:r>
              <a:rPr lang="ru-RU" b="1" dirty="0">
                <a:solidFill>
                  <a:schemeClr val="bg1"/>
                </a:solidFill>
                <a:ea typeface="Calibri"/>
                <a:cs typeface="Times New Roman"/>
              </a:rPr>
              <a:t>-образовательного процесса.</a:t>
            </a:r>
            <a:endParaRPr lang="ru-RU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bg1"/>
                </a:solidFill>
                <a:ea typeface="Calibri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a typeface="Calibri"/>
                <a:cs typeface="Times New Roman"/>
              </a:rPr>
              <a:t>-</a:t>
            </a:r>
            <a:r>
              <a:rPr lang="ru-RU" b="1" dirty="0" smtClean="0">
                <a:solidFill>
                  <a:schemeClr val="bg1"/>
                </a:solidFill>
                <a:ea typeface="Calibri"/>
                <a:cs typeface="Times New Roman"/>
              </a:rPr>
              <a:t>Использование </a:t>
            </a:r>
            <a:r>
              <a:rPr lang="ru-RU" b="1" dirty="0">
                <a:solidFill>
                  <a:schemeClr val="bg1"/>
                </a:solidFill>
                <a:ea typeface="Calibri"/>
                <a:cs typeface="Times New Roman"/>
              </a:rPr>
              <a:t>ИКТ в процессе организации методической работы.</a:t>
            </a:r>
            <a:endParaRPr lang="ru-RU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  <a:ea typeface="Calibri"/>
                <a:cs typeface="Times New Roman"/>
              </a:rPr>
              <a:t> </a:t>
            </a:r>
            <a:r>
              <a:rPr lang="ru-RU" b="1" dirty="0" smtClean="0">
                <a:solidFill>
                  <a:schemeClr val="bg1"/>
                </a:solidFill>
                <a:ea typeface="Calibri"/>
                <a:cs typeface="Times New Roman"/>
              </a:rPr>
              <a:t>-Использование </a:t>
            </a:r>
            <a:r>
              <a:rPr lang="ru-RU" b="1" dirty="0">
                <a:solidFill>
                  <a:schemeClr val="bg1"/>
                </a:solidFill>
                <a:ea typeface="Calibri"/>
                <a:cs typeface="Times New Roman"/>
              </a:rPr>
              <a:t>ИКТ в процессе взаимодействия с родителями.</a:t>
            </a:r>
            <a:endParaRPr lang="ru-RU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0886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  <a:latin typeface="+mn-lt"/>
              </a:rPr>
              <a:t>Преимущества использования ИКТ в образовательном процессе:</a:t>
            </a:r>
            <a:endParaRPr lang="ru-RU" sz="3200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72816"/>
            <a:ext cx="8075240" cy="4436889"/>
          </a:xfrm>
        </p:spPr>
        <p:txBody>
          <a:bodyPr>
            <a:normAutofit fontScale="77500" lnSpcReduction="20000"/>
          </a:bodyPr>
          <a:lstStyle/>
          <a:p>
            <a:pPr marL="13716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• </a:t>
            </a:r>
            <a:r>
              <a:rPr lang="ru-RU" dirty="0">
                <a:solidFill>
                  <a:schemeClr val="bg1"/>
                </a:solidFill>
              </a:rPr>
              <a:t>позволяют увеличить на занятии количество иллюстративного материала;</a:t>
            </a:r>
          </a:p>
          <a:p>
            <a:pPr marL="13716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• использование мультимедийных презентаций обеспечивает наглядность, которая способствует восприятию и лучшему запоминанию материала, что очень важно, учитывая наглядно-образное мышление детей дошкольного возраста;</a:t>
            </a:r>
          </a:p>
          <a:p>
            <a:pPr marL="13716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• одновременно используется графическая, текстовая, аудиовизуальная информация;</a:t>
            </a:r>
          </a:p>
          <a:p>
            <a:pPr marL="13716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• при использовании анимации и вставки видеофрагментов возможен показ динамических процессов;</a:t>
            </a:r>
          </a:p>
          <a:p>
            <a:pPr marL="13716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• с помощью компьютера можно смоделировать такие жизненные ситуации, которые нельзя или сложно показать на занятии либо увидеть в повседневной жизни (например, воспроизведение звуков животных; работу транспорта и т. д.. )</a:t>
            </a:r>
          </a:p>
        </p:txBody>
      </p:sp>
    </p:spTree>
    <p:extLst>
      <p:ext uri="{BB962C8B-B14F-4D97-AF65-F5344CB8AC3E}">
        <p14:creationId xmlns:p14="http://schemas.microsoft.com/office/powerpoint/2010/main" val="1236984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535</Words>
  <Application>Microsoft Office PowerPoint</Application>
  <PresentationFormat>Экран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же такое ИКТ?</vt:lpstr>
      <vt:lpstr>Какие средства ИКТ использую в своей работе:</vt:lpstr>
      <vt:lpstr>Средства ИКТ выполняют функции:</vt:lpstr>
      <vt:lpstr>  Где и как  применяю ИКТ в  своей работе?  </vt:lpstr>
      <vt:lpstr>Преимущества использования ИКТ в образовательном процессе:</vt:lpstr>
      <vt:lpstr>Использование компьютерных технологий помогает  в работе: </vt:lpstr>
      <vt:lpstr>Использование ИКТ в процессе взаимодействия с родителями:  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23</cp:revision>
  <dcterms:created xsi:type="dcterms:W3CDTF">2015-01-04T01:17:06Z</dcterms:created>
  <dcterms:modified xsi:type="dcterms:W3CDTF">2015-01-10T10:54:39Z</dcterms:modified>
</cp:coreProperties>
</file>