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0" r:id="rId5"/>
    <p:sldId id="262" r:id="rId6"/>
    <p:sldId id="302" r:id="rId7"/>
    <p:sldId id="304" r:id="rId8"/>
    <p:sldId id="303" r:id="rId9"/>
    <p:sldId id="296" r:id="rId10"/>
    <p:sldId id="266" r:id="rId11"/>
    <p:sldId id="298" r:id="rId12"/>
    <p:sldId id="299" r:id="rId13"/>
    <p:sldId id="300" r:id="rId14"/>
    <p:sldId id="291" r:id="rId15"/>
    <p:sldId id="290" r:id="rId16"/>
    <p:sldId id="286" r:id="rId17"/>
    <p:sldId id="292" r:id="rId18"/>
    <p:sldId id="293" r:id="rId19"/>
    <p:sldId id="29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8" autoAdjust="0"/>
    <p:restoredTop sz="94660"/>
  </p:normalViewPr>
  <p:slideViewPr>
    <p:cSldViewPr>
      <p:cViewPr varScale="1">
        <p:scale>
          <a:sx n="68" d="100"/>
          <a:sy n="68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6529406" cy="592935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Приобщение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детей  дошкольного возраста к истокам, традициям малой родины»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Выполнила: Бельды Виктория Юрьевна</a:t>
            </a:r>
            <a:b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воспитатель </a:t>
            </a:r>
            <a:b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МКДОУ детского сада  Синдинского сельского поселения</a:t>
            </a:r>
            <a:b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400" b="1" dirty="0" smtClean="0">
                <a:cs typeface="Arial" pitchFamily="34" charset="0"/>
              </a:rPr>
              <a:t/>
            </a:r>
            <a:br>
              <a:rPr lang="ru-RU" sz="2400" b="1" dirty="0" smtClean="0">
                <a:cs typeface="Arial" pitchFamily="34" charset="0"/>
              </a:rPr>
            </a:br>
            <a:endParaRPr lang="ru-RU" sz="2400" b="1" dirty="0">
              <a:cs typeface="Arial" pitchFamily="34" charset="0"/>
            </a:endParaRPr>
          </a:p>
        </p:txBody>
      </p:sp>
      <p:pic>
        <p:nvPicPr>
          <p:cNvPr id="4" name="Содержимое 4" descr="002.jpg"/>
          <p:cNvPicPr>
            <a:picLocks noChangeAspect="1"/>
          </p:cNvPicPr>
          <p:nvPr/>
        </p:nvPicPr>
        <p:blipFill>
          <a:blip r:embed="rId2" cstate="print"/>
          <a:srcRect l="4166"/>
          <a:stretch>
            <a:fillRect/>
          </a:stretch>
        </p:blipFill>
        <p:spPr>
          <a:xfrm rot="5400000">
            <a:off x="4714883" y="2428886"/>
            <a:ext cx="6858003" cy="2000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ержик\Pictures\2012-04-23\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971256" y="2685256"/>
            <a:ext cx="6858002" cy="1487487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692696"/>
            <a:ext cx="7121765" cy="504056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Прыжки через скакалку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1" y="1196752"/>
            <a:ext cx="6977748" cy="5184576"/>
          </a:xfrm>
        </p:spPr>
      </p:pic>
      <p:pic>
        <p:nvPicPr>
          <p:cNvPr id="5" name="Picture 2" descr="C:\Users\Сержик\Pictures\2012-04-23\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971256" y="2685256"/>
            <a:ext cx="6858002" cy="1487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4398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Игра «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Уй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масини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1" y="1196752"/>
            <a:ext cx="6977748" cy="5112568"/>
          </a:xfrm>
        </p:spPr>
      </p:pic>
      <p:pic>
        <p:nvPicPr>
          <p:cNvPr id="5" name="Picture 2" descr="C:\Users\Сержик\Pictures\2012-04-23\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971256" y="2685256"/>
            <a:ext cx="6858002" cy="1487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75653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Игра «Кто ловчее»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3" y="1124744"/>
            <a:ext cx="7049756" cy="5001419"/>
          </a:xfrm>
        </p:spPr>
      </p:pic>
      <p:pic>
        <p:nvPicPr>
          <p:cNvPr id="5" name="Picture 2" descr="C:\Users\Сержик\Pictures\2012-04-23\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971256" y="2685256"/>
            <a:ext cx="6858002" cy="1487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5622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908720"/>
            <a:ext cx="6747644" cy="5040560"/>
          </a:xfrm>
        </p:spPr>
      </p:pic>
      <p:pic>
        <p:nvPicPr>
          <p:cNvPr id="4098" name="Picture 2" descr="C:\Users\Сержик\Pictures\2012-04-23\004.jpg"/>
          <p:cNvPicPr>
            <a:picLocks noChangeAspect="1" noChangeArrowheads="1"/>
          </p:cNvPicPr>
          <p:nvPr/>
        </p:nvPicPr>
        <p:blipFill>
          <a:blip r:embed="rId3" cstate="print"/>
          <a:srcRect t="7759" b="6589"/>
          <a:stretch>
            <a:fillRect/>
          </a:stretch>
        </p:blipFill>
        <p:spPr bwMode="auto">
          <a:xfrm rot="5400000">
            <a:off x="4786307" y="2500308"/>
            <a:ext cx="6857998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16" cy="7254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«Украшаем  рукавички»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Сержик\Pictures\2012-04-23\004.jpg"/>
          <p:cNvPicPr>
            <a:picLocks noChangeAspect="1" noChangeArrowheads="1"/>
          </p:cNvPicPr>
          <p:nvPr/>
        </p:nvPicPr>
        <p:blipFill>
          <a:blip r:embed="rId2" cstate="print"/>
          <a:srcRect t="7759" b="6589"/>
          <a:stretch>
            <a:fillRect/>
          </a:stretch>
        </p:blipFill>
        <p:spPr bwMode="auto">
          <a:xfrm rot="5400000">
            <a:off x="4786307" y="2500308"/>
            <a:ext cx="6857998" cy="1857388"/>
          </a:xfrm>
          <a:prstGeom prst="rect">
            <a:avLst/>
          </a:prstGeom>
          <a:noFill/>
        </p:spPr>
      </p:pic>
      <p:pic>
        <p:nvPicPr>
          <p:cNvPr id="2049" name="Picture 1" descr="C:\Users\Сержик\Desktop\SDC106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1357298"/>
            <a:ext cx="642942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16" cy="8683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«Танец со стружками»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Сержик\Pictures\2012-04-23\004.jpg"/>
          <p:cNvPicPr>
            <a:picLocks noChangeAspect="1" noChangeArrowheads="1"/>
          </p:cNvPicPr>
          <p:nvPr/>
        </p:nvPicPr>
        <p:blipFill>
          <a:blip r:embed="rId2" cstate="print"/>
          <a:srcRect t="7759" b="6589"/>
          <a:stretch>
            <a:fillRect/>
          </a:stretch>
        </p:blipFill>
        <p:spPr bwMode="auto">
          <a:xfrm rot="5400000">
            <a:off x="4786307" y="2500308"/>
            <a:ext cx="6857998" cy="1857388"/>
          </a:xfrm>
          <a:prstGeom prst="rect">
            <a:avLst/>
          </a:prstGeom>
          <a:noFill/>
        </p:spPr>
      </p:pic>
      <p:pic>
        <p:nvPicPr>
          <p:cNvPr id="1025" name="Picture 1" descr="C:\Users\Сержик\Desktop\SDC106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6500857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16" cy="8683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«</a:t>
            </a:r>
            <a:r>
              <a:rPr lang="ru-RU" sz="2800" b="1" dirty="0" err="1" smtClean="0">
                <a:solidFill>
                  <a:srgbClr val="002060"/>
                </a:solidFill>
              </a:rPr>
              <a:t>Перетягивание</a:t>
            </a:r>
            <a:r>
              <a:rPr lang="ru-RU" sz="2800" b="1" dirty="0" smtClean="0">
                <a:solidFill>
                  <a:srgbClr val="002060"/>
                </a:solidFill>
              </a:rPr>
              <a:t>  каната»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Сержик\Pictures\2012-04-23\004.jpg"/>
          <p:cNvPicPr>
            <a:picLocks noChangeAspect="1" noChangeArrowheads="1"/>
          </p:cNvPicPr>
          <p:nvPr/>
        </p:nvPicPr>
        <p:blipFill>
          <a:blip r:embed="rId2" cstate="print"/>
          <a:srcRect t="7759" b="6589"/>
          <a:stretch>
            <a:fillRect/>
          </a:stretch>
        </p:blipFill>
        <p:spPr bwMode="auto">
          <a:xfrm rot="5400000">
            <a:off x="4786307" y="2500308"/>
            <a:ext cx="6857998" cy="1857388"/>
          </a:xfrm>
          <a:prstGeom prst="rect">
            <a:avLst/>
          </a:prstGeom>
          <a:noFill/>
        </p:spPr>
      </p:pic>
      <p:pic>
        <p:nvPicPr>
          <p:cNvPr id="47106" name="Picture 2" descr="C:\Users\Сержик\Desktop\фото нани\SDC111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357313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16" cy="8683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«В музее нашего детского сада»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Сержик\Pictures\2012-04-23\004.jpg"/>
          <p:cNvPicPr>
            <a:picLocks noChangeAspect="1" noChangeArrowheads="1"/>
          </p:cNvPicPr>
          <p:nvPr/>
        </p:nvPicPr>
        <p:blipFill>
          <a:blip r:embed="rId2" cstate="print"/>
          <a:srcRect t="7759" b="6589"/>
          <a:stretch>
            <a:fillRect/>
          </a:stretch>
        </p:blipFill>
        <p:spPr bwMode="auto">
          <a:xfrm rot="5400000">
            <a:off x="4786307" y="2500308"/>
            <a:ext cx="6857998" cy="1857388"/>
          </a:xfrm>
          <a:prstGeom prst="rect">
            <a:avLst/>
          </a:prstGeom>
          <a:noFill/>
        </p:spPr>
      </p:pic>
      <p:pic>
        <p:nvPicPr>
          <p:cNvPr id="48130" name="Picture 2" descr="C:\Users\Сержик\Desktop\фото нани\SDC113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03747"/>
            <a:ext cx="6543675" cy="4907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16" cy="1154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Сержик\Pictures\2012-04-23\004.jpg"/>
          <p:cNvPicPr>
            <a:picLocks noChangeAspect="1" noChangeArrowheads="1"/>
          </p:cNvPicPr>
          <p:nvPr/>
        </p:nvPicPr>
        <p:blipFill>
          <a:blip r:embed="rId2" cstate="print"/>
          <a:srcRect t="7759" b="6589"/>
          <a:stretch>
            <a:fillRect/>
          </a:stretch>
        </p:blipFill>
        <p:spPr bwMode="auto">
          <a:xfrm rot="5400000">
            <a:off x="4786307" y="2500308"/>
            <a:ext cx="6857998" cy="1857388"/>
          </a:xfrm>
          <a:prstGeom prst="rect">
            <a:avLst/>
          </a:prstGeom>
          <a:noFill/>
        </p:spPr>
      </p:pic>
      <p:pic>
        <p:nvPicPr>
          <p:cNvPr id="49154" name="Picture 2" descr="C:\Users\Сержик\Desktop\SDC120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00200"/>
            <a:ext cx="6519891" cy="4972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85728"/>
            <a:ext cx="6543692" cy="57150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Как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у маленького деревца, еле поднявшегося над землей,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заботливый садовник укрепляет корень, от мощности которого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зависит жизнь растения на протяжении нескольких десятилетий,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так взрослый должен заботиться о воспитании у своих детей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чувства безграничной любви к Родине.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(В.А. Сухомлинский.)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 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Ф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ормирование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у дошкольников любви к Родине с раннего периода следует считать этапом накопления ими социального опыта жизни в условиях малой родины, усвоения принятых норм поведения, взаимоотношений, приобщения к миру родной культуры.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5" name="Содержимое 4" descr="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4166"/>
          <a:stretch>
            <a:fillRect/>
          </a:stretch>
        </p:blipFill>
        <p:spPr>
          <a:xfrm rot="5400000">
            <a:off x="4714880" y="2428886"/>
            <a:ext cx="6858003" cy="20002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357158" y="1142984"/>
            <a:ext cx="6615130" cy="414340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   Цель работы: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Сопровождение детей дошкольного возраста на пути к становлению гражданственности и патриотизма, формирование и развитие компетенций, необходимых для успешной социализации подрастающей личности в условиях малой родины.</a:t>
            </a:r>
          </a:p>
          <a:p>
            <a:pPr algn="ctr">
              <a:buNone/>
            </a:pP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Сержик\Pictures\2012-04-23\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750604" y="2464603"/>
            <a:ext cx="6857998" cy="1928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6686568" cy="621510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                                   Задачи:</a:t>
            </a:r>
          </a:p>
          <a:p>
            <a:pPr lvl="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Воспитывать у дошкольников любовь к родной земле, уважение к традициям, её культуре.</a:t>
            </a:r>
          </a:p>
          <a:p>
            <a:pPr lvl="0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Развивать познавательный интерес к народному творчеству, к родной природе, к окружающему миру.</a:t>
            </a:r>
          </a:p>
          <a:p>
            <a:pPr lvl="0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Формировать у дошкольников интерес к образцам декоративно – прикладного искусства и местным художественным промыслам.</a:t>
            </a:r>
          </a:p>
          <a:p>
            <a:pPr lvl="0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Создание этнокультурной среды в учреждении</a:t>
            </a:r>
          </a:p>
          <a:p>
            <a:pPr lvl="0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Обеспечение взаимодействия с семьёй по возрождению традиций духовно-нравственного семейного воспитания средствами народной культуры.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5122" name="Picture 2" descr="C:\Users\Сержик\Pictures\2012-04-23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822041" y="2536041"/>
            <a:ext cx="6858000" cy="1785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24744"/>
            <a:ext cx="6847532" cy="53760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Работа намечена в системе и комплексно по трём направлениям:</a:t>
            </a:r>
          </a:p>
          <a:p>
            <a:pPr lvl="0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Комплексные занятия познавательного и развивающего цикла с изобразительной, оздоровительной, творческой и экологической деятельностью дошкольников.</a:t>
            </a:r>
          </a:p>
          <a:p>
            <a:pPr lvl="0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Совместная деятельность взрослых и дошкольников – общение, труд и праздники.</a:t>
            </a:r>
          </a:p>
          <a:p>
            <a:pPr lvl="0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Самостоятельная деятельность дошкольников – подвижные игры, познавание окружающего мира, маленькие открытия в родной природе, культуре, окружающих людях.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Сержик\Pictures\2012-04-23\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908552" y="2622552"/>
            <a:ext cx="6857998" cy="161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24744"/>
            <a:ext cx="6847532" cy="537609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Реализация проходит через все образовательные области:</a:t>
            </a:r>
          </a:p>
          <a:p>
            <a:pPr lvl="0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коммуникация  - обогащение словаря детей новыми словами, пословицами, поговорками.</a:t>
            </a:r>
          </a:p>
          <a:p>
            <a:pPr lvl="0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чтение художественной литературы –   это сказки, пословицы, поговорки.</a:t>
            </a:r>
          </a:p>
          <a:p>
            <a:pPr lvl="0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художественное творчество -  знакомство детей с народными промыслами, приобщение детей к художественному труду.</a:t>
            </a:r>
          </a:p>
          <a:p>
            <a:pPr lvl="0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Музыка -  ознакомление с нанайскими  песнями и танцами.</a:t>
            </a:r>
          </a:p>
          <a:p>
            <a:pPr lvl="0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познание - это воспитание национального самосознания дошкольника, которое должно начинаться с ощущения того, что ребенок живет в России, на русской земле, говорит на родном языке и познает культуру своего народа. </a:t>
            </a:r>
          </a:p>
          <a:p>
            <a:pPr lvl="0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физическая культура  и здоровье - построено на народных играх разных видов. Это дает возможность  решать задачи физического воспитания с учетом индивидуальных особенностей детей.</a:t>
            </a:r>
          </a:p>
          <a:p>
            <a:pPr lvl="0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Безопасность – формирование способа безопасного поведения в мире природы.</a:t>
            </a:r>
          </a:p>
          <a:p>
            <a:pPr lvl="0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 труд – формирование представлений о труде взрослых.</a:t>
            </a:r>
          </a:p>
          <a:p>
            <a:pPr lvl="0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Социализация - непосредственно-образовательная деятельность по приобщению к  народной культуре.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Сержик\Pictures\2012-04-23\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908552" y="2622552"/>
            <a:ext cx="6857998" cy="1612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797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24744"/>
            <a:ext cx="6847532" cy="537609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Результативность опыта 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     Таким образом,  комплексная, систематизированная работа по приобщению детей к истокам народной культуры имеет положительные результаты: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сформированные первые представления о культуре своего народа, обычаях и традициях;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обогатился словарный запас, дети знают пословицы, поговорки, названия предметов быта, элементов национальной одежды;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формируется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представление о морально-нравственных ценностях: доброте, правде, красоте, трудолюбии, храбрости и отваге;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развиваются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коммуникативные навыки: уважительное отношение к взрослым, сверстникам, малышам;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развивается чувство коллективизма, эмоционально-волевая сфера, патриотические чувства и любовь к Родине, своей истории, природе и народу;</a:t>
            </a:r>
          </a:p>
          <a:p>
            <a:r>
              <a:rPr lang="ru-RU" sz="2800" smtClean="0">
                <a:solidFill>
                  <a:schemeClr val="tx2">
                    <a:lumMod val="75000"/>
                  </a:schemeClr>
                </a:solidFill>
              </a:rPr>
              <a:t>пополнилась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предметно-развивающая среда групп.</a:t>
            </a:r>
          </a:p>
        </p:txBody>
      </p:sp>
      <p:pic>
        <p:nvPicPr>
          <p:cNvPr id="7170" name="Picture 2" descr="C:\Users\Сержик\Pictures\2012-04-23\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908552" y="2622552"/>
            <a:ext cx="6857998" cy="1612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44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ержик\Pictures\2012-04-23\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908552" y="2622552"/>
            <a:ext cx="6857998" cy="16129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836712"/>
            <a:ext cx="7056784" cy="5237525"/>
          </a:xfrm>
        </p:spPr>
      </p:pic>
    </p:spTree>
    <p:extLst>
      <p:ext uri="{BB962C8B-B14F-4D97-AF65-F5344CB8AC3E}">
        <p14:creationId xmlns:p14="http://schemas.microsoft.com/office/powerpoint/2010/main" xmlns="" val="479716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В процессе работы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196752"/>
            <a:ext cx="7049757" cy="5040560"/>
          </a:xfrm>
        </p:spPr>
      </p:pic>
      <p:pic>
        <p:nvPicPr>
          <p:cNvPr id="5" name="Picture 2" descr="C:\Users\Сержик\Pictures\2012-04-23\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971256" y="2685256"/>
            <a:ext cx="6858002" cy="1487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1516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1365</TotalTime>
  <Words>324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 «Приобщение детей  дошкольного возраста к истокам, традициям малой родины»   Выполнила: Бельды Виктория Юрьевна воспитатель  МКДОУ детского сада  Синдинского сельского поселения   </vt:lpstr>
      <vt:lpstr>Актуальность:  Как у маленького деревца, еле поднявшегося над землей, заботливый садовник укрепляет корень, от мощности которого зависит жизнь растения на протяжении нескольких десятилетий, так взрослый должен заботиться о воспитании у своих детей чувства безграничной любви к Родине. (В.А. Сухомлинский.)   Формирование у дошкольников любви к Родине с раннего периода следует считать этапом накопления ими социального опыта жизни в условиях малой родины, усвоения принятых норм поведения, взаимоотношений, приобщения к миру родной культуры.</vt:lpstr>
      <vt:lpstr>Слайд 3</vt:lpstr>
      <vt:lpstr>Слайд 4</vt:lpstr>
      <vt:lpstr>Слайд 5</vt:lpstr>
      <vt:lpstr>Слайд 6</vt:lpstr>
      <vt:lpstr>Слайд 7</vt:lpstr>
      <vt:lpstr>Слайд 8</vt:lpstr>
      <vt:lpstr>В процессе работы</vt:lpstr>
      <vt:lpstr>Слайд 10</vt:lpstr>
      <vt:lpstr>Прыжки через скакалку</vt:lpstr>
      <vt:lpstr>Игра «Уй масини»</vt:lpstr>
      <vt:lpstr>Игра «Кто ловчее»</vt:lpstr>
      <vt:lpstr>Слайд 14</vt:lpstr>
      <vt:lpstr>«Украшаем  рукавички»</vt:lpstr>
      <vt:lpstr>«Танец со стружками»</vt:lpstr>
      <vt:lpstr>«Перетягивание  каната»</vt:lpstr>
      <vt:lpstr>«В музее нашего детского сада»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Сержик</dc:creator>
  <cp:lastModifiedBy>Оксана</cp:lastModifiedBy>
  <cp:revision>108</cp:revision>
  <dcterms:created xsi:type="dcterms:W3CDTF">2012-04-22T07:33:37Z</dcterms:created>
  <dcterms:modified xsi:type="dcterms:W3CDTF">2015-01-15T18:56:24Z</dcterms:modified>
</cp:coreProperties>
</file>