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3" r:id="rId7"/>
    <p:sldId id="262" r:id="rId8"/>
    <p:sldId id="263" r:id="rId9"/>
    <p:sldId id="264" r:id="rId10"/>
    <p:sldId id="265" r:id="rId11"/>
    <p:sldId id="274" r:id="rId12"/>
    <p:sldId id="266" r:id="rId13"/>
    <p:sldId id="267" r:id="rId14"/>
    <p:sldId id="268" r:id="rId15"/>
    <p:sldId id="269" r:id="rId16"/>
    <p:sldId id="275" r:id="rId17"/>
    <p:sldId id="270" r:id="rId18"/>
    <p:sldId id="271" r:id="rId19"/>
    <p:sldId id="272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3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3059832" y="476672"/>
            <a:ext cx="5040560" cy="22322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660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6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03848" y="4149080"/>
            <a:ext cx="5544616" cy="1584771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-RU" sz="2400" b="1" i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Мисевич</a:t>
            </a:r>
            <a:r>
              <a:rPr lang="ru-RU" sz="2400" b="1" i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Ирина Владиславовна,</a:t>
            </a:r>
          </a:p>
          <a:p>
            <a:pPr>
              <a:spcBef>
                <a:spcPts val="0"/>
              </a:spcBef>
              <a:buNone/>
            </a:pPr>
            <a:r>
              <a:rPr lang="ru-RU" sz="2400" b="1" i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учитель русского языка и литературы МБОУ СОШ №1 с.Троицкое</a:t>
            </a:r>
          </a:p>
          <a:p>
            <a:pPr>
              <a:spcBef>
                <a:spcPts val="0"/>
              </a:spcBef>
            </a:pPr>
            <a:endParaRPr lang="ru-RU" sz="2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19672" y="332656"/>
            <a:ext cx="6768752" cy="3046988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algn="ctr"/>
            <a:r>
              <a:rPr lang="ru-RU" sz="2400" i="1" dirty="0" smtClean="0">
                <a:solidFill>
                  <a:srgbClr val="990000"/>
                </a:solidFill>
              </a:rPr>
              <a:t>Всероссийский конкурс</a:t>
            </a:r>
          </a:p>
          <a:p>
            <a:pPr algn="ctr"/>
            <a:r>
              <a:rPr lang="ru-RU" sz="2400" i="1" dirty="0" smtClean="0">
                <a:solidFill>
                  <a:srgbClr val="990000"/>
                </a:solidFill>
              </a:rPr>
              <a:t>«Учитель года-2015»</a:t>
            </a:r>
          </a:p>
          <a:p>
            <a:pPr algn="ctr"/>
            <a:r>
              <a:rPr lang="ru-RU" sz="2400" i="1" dirty="0" smtClean="0">
                <a:solidFill>
                  <a:srgbClr val="990000"/>
                </a:solidFill>
              </a:rPr>
              <a:t>муниципальный </a:t>
            </a:r>
            <a:r>
              <a:rPr lang="ru-RU" sz="2400" i="1" dirty="0" smtClean="0">
                <a:solidFill>
                  <a:srgbClr val="990000"/>
                </a:solidFill>
              </a:rPr>
              <a:t>этап</a:t>
            </a:r>
          </a:p>
          <a:p>
            <a:pPr algn="ctr"/>
            <a:endParaRPr lang="ru-RU" sz="2400" dirty="0" smtClean="0">
              <a:solidFill>
                <a:srgbClr val="990000"/>
              </a:solidFill>
            </a:endParaRPr>
          </a:p>
          <a:p>
            <a:pPr algn="ctr"/>
            <a:endParaRPr lang="ru-RU" sz="2400" dirty="0" smtClean="0">
              <a:solidFill>
                <a:srgbClr val="990000"/>
              </a:solidFill>
            </a:endParaRPr>
          </a:p>
          <a:p>
            <a:pPr algn="ctr"/>
            <a:endParaRPr lang="ru-RU" sz="2400" dirty="0" smtClean="0">
              <a:solidFill>
                <a:srgbClr val="990000"/>
              </a:solidFill>
            </a:endParaRPr>
          </a:p>
          <a:p>
            <a:pPr algn="ctr"/>
            <a:r>
              <a:rPr lang="ru-RU" sz="2400" b="1" i="1" dirty="0" smtClean="0">
                <a:solidFill>
                  <a:srgbClr val="990000"/>
                </a:solidFill>
              </a:rPr>
              <a:t>МЕТОДИЧЕСКИЙ  СЕМИНАР</a:t>
            </a:r>
          </a:p>
          <a:p>
            <a:pPr algn="ctr"/>
            <a:r>
              <a:rPr lang="ru-RU" sz="2400" b="1" i="1" dirty="0" smtClean="0">
                <a:solidFill>
                  <a:srgbClr val="990000"/>
                </a:solidFill>
              </a:rPr>
              <a:t>(из опыта работы)</a:t>
            </a:r>
            <a:endParaRPr lang="ru-RU" sz="2400" b="1" i="1" dirty="0" smtClean="0">
              <a:solidFill>
                <a:srgbClr val="990000"/>
              </a:solidFill>
            </a:endParaRPr>
          </a:p>
        </p:txBody>
      </p:sp>
      <p:pic>
        <p:nvPicPr>
          <p:cNvPr id="1028" name="Picture 4" descr="Логотип группы (Учитель года-2015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404664"/>
            <a:ext cx="1080120" cy="10801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-315416"/>
            <a:ext cx="8208912" cy="7817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700" i="1" dirty="0" smtClean="0"/>
          </a:p>
          <a:p>
            <a:pPr algn="ctr"/>
            <a:endParaRPr lang="ru-RU" sz="2400" i="1" dirty="0" smtClean="0"/>
          </a:p>
          <a:p>
            <a:pPr algn="r"/>
            <a:r>
              <a:rPr lang="ru-RU" sz="4000" b="1" dirty="0" smtClean="0">
                <a:solidFill>
                  <a:srgbClr val="7030A0"/>
                </a:solidFill>
              </a:rPr>
              <a:t>Заключительный </a:t>
            </a:r>
            <a:r>
              <a:rPr lang="ru-RU" sz="4000" b="1" dirty="0" smtClean="0">
                <a:solidFill>
                  <a:srgbClr val="7030A0"/>
                </a:solidFill>
              </a:rPr>
              <a:t>учебный цикл (</a:t>
            </a:r>
            <a:r>
              <a:rPr lang="en-US" sz="4000" b="1" dirty="0" smtClean="0">
                <a:solidFill>
                  <a:srgbClr val="7030A0"/>
                </a:solidFill>
              </a:rPr>
              <a:t>VIII</a:t>
            </a:r>
            <a:r>
              <a:rPr lang="ru-RU" sz="4000" b="1" dirty="0" smtClean="0">
                <a:solidFill>
                  <a:srgbClr val="7030A0"/>
                </a:solidFill>
              </a:rPr>
              <a:t>—</a:t>
            </a:r>
            <a:r>
              <a:rPr lang="en-US" sz="4000" b="1" dirty="0" smtClean="0">
                <a:solidFill>
                  <a:srgbClr val="7030A0"/>
                </a:solidFill>
              </a:rPr>
              <a:t>IX</a:t>
            </a:r>
            <a:r>
              <a:rPr lang="ru-RU" sz="4000" b="1" dirty="0" smtClean="0">
                <a:solidFill>
                  <a:srgbClr val="7030A0"/>
                </a:solidFill>
              </a:rPr>
              <a:t> классы)</a:t>
            </a:r>
          </a:p>
          <a:p>
            <a:pPr algn="just">
              <a:buNone/>
            </a:pPr>
            <a:r>
              <a:rPr lang="ru-RU" sz="2400" b="1" i="1" dirty="0" smtClean="0">
                <a:solidFill>
                  <a:srgbClr val="990000"/>
                </a:solidFill>
              </a:rPr>
              <a:t>На </a:t>
            </a:r>
            <a:r>
              <a:rPr lang="ru-RU" sz="2400" b="1" i="1" dirty="0" smtClean="0">
                <a:solidFill>
                  <a:srgbClr val="990000"/>
                </a:solidFill>
              </a:rPr>
              <a:t>этом этапе изложения разных видов текстов разных типов и разной стилистической принадлежности должны способствовать формированию таких умений, как: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sz="2400" b="1" i="1" dirty="0" smtClean="0">
                <a:solidFill>
                  <a:srgbClr val="990000"/>
                </a:solidFill>
              </a:rPr>
              <a:t> умение </a:t>
            </a:r>
            <a:r>
              <a:rPr lang="ru-RU" sz="2400" b="1" i="1" dirty="0" smtClean="0">
                <a:solidFill>
                  <a:srgbClr val="990000"/>
                </a:solidFill>
              </a:rPr>
              <a:t>самостоятельно определять стиль исходного текста (научный, художественный, публицистический</a:t>
            </a:r>
            <a:r>
              <a:rPr lang="ru-RU" sz="2400" b="1" i="1" dirty="0" smtClean="0">
                <a:solidFill>
                  <a:srgbClr val="990000"/>
                </a:solidFill>
              </a:rPr>
              <a:t>);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sz="2400" b="1" i="1" dirty="0" smtClean="0">
                <a:solidFill>
                  <a:srgbClr val="990000"/>
                </a:solidFill>
              </a:rPr>
              <a:t> </a:t>
            </a:r>
            <a:r>
              <a:rPr lang="ru-RU" sz="2400" b="1" i="1" dirty="0" smtClean="0">
                <a:solidFill>
                  <a:srgbClr val="990000"/>
                </a:solidFill>
              </a:rPr>
              <a:t>умение </a:t>
            </a:r>
            <a:r>
              <a:rPr lang="ru-RU" sz="2400" b="1" i="1" dirty="0" smtClean="0">
                <a:solidFill>
                  <a:srgbClr val="990000"/>
                </a:solidFill>
              </a:rPr>
              <a:t>подробно и выборочно излагать содержание пове­ствовательных текстов с элементами описания местности, </a:t>
            </a:r>
            <a:r>
              <a:rPr lang="ru-RU" sz="2400" b="1" i="1" dirty="0" smtClean="0">
                <a:solidFill>
                  <a:srgbClr val="990000"/>
                </a:solidFill>
              </a:rPr>
              <a:t>архитектурных </a:t>
            </a:r>
            <a:r>
              <a:rPr lang="ru-RU" sz="2400" b="1" i="1" dirty="0" smtClean="0">
                <a:solidFill>
                  <a:srgbClr val="990000"/>
                </a:solidFill>
              </a:rPr>
              <a:t>сооружений, </a:t>
            </a:r>
            <a:r>
              <a:rPr lang="ru-RU" sz="2400" b="1" i="1" dirty="0" smtClean="0">
                <a:solidFill>
                  <a:srgbClr val="990000"/>
                </a:solidFill>
              </a:rPr>
              <a:t>памятников;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sz="2400" b="1" i="1" dirty="0" smtClean="0">
                <a:solidFill>
                  <a:srgbClr val="990000"/>
                </a:solidFill>
              </a:rPr>
              <a:t> </a:t>
            </a:r>
            <a:r>
              <a:rPr lang="ru-RU" sz="2400" b="1" i="1" dirty="0" smtClean="0">
                <a:solidFill>
                  <a:srgbClr val="990000"/>
                </a:solidFill>
              </a:rPr>
              <a:t>умение </a:t>
            </a:r>
            <a:r>
              <a:rPr lang="ru-RU" sz="2400" b="1" i="1" dirty="0" smtClean="0">
                <a:solidFill>
                  <a:srgbClr val="990000"/>
                </a:solidFill>
              </a:rPr>
              <a:t>совершенствовать изложение в соответствии с </a:t>
            </a:r>
            <a:r>
              <a:rPr lang="ru-RU" sz="2400" b="1" i="1" dirty="0" smtClean="0">
                <a:solidFill>
                  <a:srgbClr val="990000"/>
                </a:solidFill>
              </a:rPr>
              <a:t>задачей </a:t>
            </a:r>
            <a:r>
              <a:rPr lang="ru-RU" sz="2400" b="1" i="1" dirty="0" smtClean="0">
                <a:solidFill>
                  <a:srgbClr val="990000"/>
                </a:solidFill>
              </a:rPr>
              <a:t>исходного текста, его темой, основной мыслью и </a:t>
            </a:r>
            <a:r>
              <a:rPr lang="ru-RU" sz="2400" b="1" i="1" dirty="0" smtClean="0">
                <a:solidFill>
                  <a:srgbClr val="990000"/>
                </a:solidFill>
              </a:rPr>
              <a:t>стилем;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sz="2400" b="1" i="1" dirty="0" smtClean="0">
                <a:solidFill>
                  <a:srgbClr val="990000"/>
                </a:solidFill>
              </a:rPr>
              <a:t> </a:t>
            </a:r>
            <a:r>
              <a:rPr lang="ru-RU" sz="2400" b="1" i="1" dirty="0" smtClean="0">
                <a:solidFill>
                  <a:srgbClr val="990000"/>
                </a:solidFill>
              </a:rPr>
              <a:t>умение </a:t>
            </a:r>
            <a:r>
              <a:rPr lang="ru-RU" sz="2400" b="1" i="1" dirty="0" smtClean="0">
                <a:solidFill>
                  <a:srgbClr val="990000"/>
                </a:solidFill>
              </a:rPr>
              <a:t>подробно и выборочно излагать содержание </a:t>
            </a:r>
            <a:r>
              <a:rPr lang="ru-RU" sz="2400" b="1" i="1" dirty="0" smtClean="0">
                <a:solidFill>
                  <a:srgbClr val="990000"/>
                </a:solidFill>
              </a:rPr>
              <a:t>                   </a:t>
            </a:r>
          </a:p>
          <a:p>
            <a:pPr lvl="0" algn="just"/>
            <a:r>
              <a:rPr lang="ru-RU" sz="2400" b="1" i="1" dirty="0" smtClean="0">
                <a:solidFill>
                  <a:srgbClr val="990000"/>
                </a:solidFill>
              </a:rPr>
              <a:t> </a:t>
            </a:r>
            <a:r>
              <a:rPr lang="ru-RU" sz="2400" b="1" i="1" dirty="0" smtClean="0">
                <a:solidFill>
                  <a:srgbClr val="990000"/>
                </a:solidFill>
              </a:rPr>
              <a:t>                       текста </a:t>
            </a:r>
            <a:r>
              <a:rPr lang="ru-RU" sz="2400" b="1" i="1" dirty="0" smtClean="0">
                <a:solidFill>
                  <a:srgbClr val="990000"/>
                </a:solidFill>
              </a:rPr>
              <a:t>публицистического стиля.</a:t>
            </a:r>
          </a:p>
          <a:p>
            <a:pPr algn="ctr"/>
            <a:endParaRPr lang="ru-RU" sz="2400" i="1" dirty="0" smtClean="0"/>
          </a:p>
          <a:p>
            <a:pPr algn="ctr"/>
            <a:endParaRPr lang="ru-RU" sz="2400" i="1" dirty="0" smtClean="0"/>
          </a:p>
          <a:p>
            <a:pPr algn="ctr"/>
            <a:endParaRPr lang="ru-RU" sz="700" i="1" dirty="0" smtClean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11560" y="548680"/>
            <a:ext cx="7848872" cy="792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188640"/>
            <a:ext cx="8208912" cy="104028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700" i="1" dirty="0" smtClean="0"/>
          </a:p>
          <a:p>
            <a:pPr algn="ctr"/>
            <a:endParaRPr lang="ru-RU" sz="2400" i="1" dirty="0" smtClean="0"/>
          </a:p>
          <a:p>
            <a:pPr algn="r"/>
            <a:r>
              <a:rPr lang="ru-RU" sz="4000" b="1" i="1" dirty="0" smtClean="0">
                <a:solidFill>
                  <a:srgbClr val="7030A0"/>
                </a:solidFill>
              </a:rPr>
              <a:t>Сжатое изложение</a:t>
            </a:r>
          </a:p>
          <a:p>
            <a:pPr algn="just"/>
            <a:endParaRPr lang="ru-RU" sz="3200" b="1" i="1" dirty="0" smtClean="0">
              <a:solidFill>
                <a:srgbClr val="990000"/>
              </a:solidFill>
            </a:endParaRPr>
          </a:p>
          <a:p>
            <a:pPr algn="r"/>
            <a:r>
              <a:rPr lang="ru-RU" sz="3200" b="1" i="1" dirty="0" smtClean="0">
                <a:solidFill>
                  <a:srgbClr val="990000"/>
                </a:solidFill>
              </a:rPr>
              <a:t>Сжатое </a:t>
            </a:r>
            <a:r>
              <a:rPr lang="ru-RU" sz="3200" b="1" i="1" dirty="0" smtClean="0">
                <a:solidFill>
                  <a:srgbClr val="990000"/>
                </a:solidFill>
              </a:rPr>
              <a:t>изложение - это такая форма обработки информации прослушанного текста, при которой адекватно воспроизводится основное содержание и сохраняются композиционно-логическая структура, стиль и тип речи исходного текста.</a:t>
            </a:r>
          </a:p>
          <a:p>
            <a:endParaRPr lang="ru-RU" sz="2400" b="1" i="1" dirty="0" smtClean="0">
              <a:solidFill>
                <a:srgbClr val="990000"/>
              </a:solidFill>
            </a:endParaRPr>
          </a:p>
          <a:p>
            <a:endParaRPr lang="ru-RU" sz="2400" b="1" i="1" dirty="0" smtClean="0">
              <a:solidFill>
                <a:srgbClr val="990000"/>
              </a:solidFill>
            </a:endParaRPr>
          </a:p>
          <a:p>
            <a:endParaRPr lang="ru-RU" sz="2400" b="1" i="1" dirty="0" smtClean="0">
              <a:solidFill>
                <a:srgbClr val="990000"/>
              </a:solidFill>
            </a:endParaRPr>
          </a:p>
          <a:p>
            <a:endParaRPr lang="ru-RU" sz="2400" b="1" i="1" dirty="0" smtClean="0">
              <a:solidFill>
                <a:srgbClr val="990000"/>
              </a:solidFill>
            </a:endParaRPr>
          </a:p>
          <a:p>
            <a:endParaRPr lang="ru-RU" sz="2400" b="1" i="1" dirty="0" smtClean="0">
              <a:solidFill>
                <a:srgbClr val="990000"/>
              </a:solidFill>
            </a:endParaRPr>
          </a:p>
          <a:p>
            <a:endParaRPr lang="ru-RU" sz="2400" b="1" i="1" dirty="0" smtClean="0">
              <a:solidFill>
                <a:srgbClr val="990000"/>
              </a:solidFill>
            </a:endParaRPr>
          </a:p>
          <a:p>
            <a:endParaRPr lang="ru-RU" sz="2400" b="1" i="1" dirty="0" smtClean="0">
              <a:solidFill>
                <a:srgbClr val="990000"/>
              </a:solidFill>
            </a:endParaRPr>
          </a:p>
          <a:p>
            <a:endParaRPr lang="ru-RU" sz="2400" b="1" i="1" dirty="0" smtClean="0">
              <a:solidFill>
                <a:srgbClr val="990000"/>
              </a:solidFill>
            </a:endParaRPr>
          </a:p>
          <a:p>
            <a:endParaRPr lang="ru-RU" sz="2400" b="1" i="1" dirty="0" smtClean="0">
              <a:solidFill>
                <a:srgbClr val="990000"/>
              </a:solidFill>
            </a:endParaRPr>
          </a:p>
          <a:p>
            <a:endParaRPr lang="ru-RU" sz="2400" b="1" i="1" dirty="0" smtClean="0">
              <a:solidFill>
                <a:srgbClr val="990000"/>
              </a:solidFill>
            </a:endParaRPr>
          </a:p>
          <a:p>
            <a:endParaRPr lang="ru-RU" sz="2400" b="1" i="1" dirty="0" smtClean="0">
              <a:solidFill>
                <a:srgbClr val="990000"/>
              </a:solidFill>
            </a:endParaRPr>
          </a:p>
          <a:p>
            <a:endParaRPr lang="ru-RU" sz="2400" b="1" i="1" dirty="0" smtClean="0">
              <a:solidFill>
                <a:srgbClr val="990000"/>
              </a:solidFill>
            </a:endParaRPr>
          </a:p>
          <a:p>
            <a:endParaRPr lang="ru-RU" sz="2400" b="1" i="1" dirty="0" smtClean="0">
              <a:solidFill>
                <a:srgbClr val="990000"/>
              </a:solidFill>
            </a:endParaRPr>
          </a:p>
          <a:p>
            <a:pPr algn="ctr"/>
            <a:endParaRPr lang="ru-RU" sz="2400" i="1" dirty="0" smtClean="0"/>
          </a:p>
          <a:p>
            <a:pPr algn="ctr"/>
            <a:endParaRPr lang="ru-RU" sz="7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-315416"/>
            <a:ext cx="853244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700" i="1" dirty="0" smtClean="0"/>
          </a:p>
          <a:p>
            <a:pPr algn="ctr"/>
            <a:endParaRPr lang="ru-RU" sz="2400" i="1" dirty="0" smtClean="0"/>
          </a:p>
          <a:p>
            <a:pPr algn="ctr"/>
            <a:endParaRPr lang="ru-RU" sz="2400" b="1" i="1" dirty="0" smtClean="0">
              <a:solidFill>
                <a:srgbClr val="7030A0"/>
              </a:solidFill>
            </a:endParaRPr>
          </a:p>
          <a:p>
            <a:pPr algn="ctr"/>
            <a:endParaRPr lang="ru-RU" sz="4000" b="1" i="1" dirty="0" smtClean="0">
              <a:solidFill>
                <a:srgbClr val="7030A0"/>
              </a:solidFill>
            </a:endParaRPr>
          </a:p>
          <a:p>
            <a:pPr algn="ctr"/>
            <a:endParaRPr lang="ru-RU" sz="2400" i="1" dirty="0" smtClean="0"/>
          </a:p>
          <a:p>
            <a:pPr algn="ctr"/>
            <a:endParaRPr lang="ru-RU" sz="2400" i="1" dirty="0" smtClean="0"/>
          </a:p>
          <a:p>
            <a:pPr algn="ctr"/>
            <a:endParaRPr lang="ru-RU" sz="700" i="1" dirty="0" smtClean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11560" y="548680"/>
            <a:ext cx="7848872" cy="792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476672"/>
            <a:ext cx="8748464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3600" b="1" i="1" dirty="0" smtClean="0">
                <a:solidFill>
                  <a:srgbClr val="990000"/>
                </a:solidFill>
              </a:rPr>
              <a:t>    </a:t>
            </a:r>
            <a:r>
              <a:rPr lang="ru-RU" sz="4000" b="1" i="1" dirty="0" smtClean="0">
                <a:solidFill>
                  <a:srgbClr val="7030A0"/>
                </a:solidFill>
              </a:rPr>
              <a:t>Учимся </a:t>
            </a:r>
            <a:r>
              <a:rPr lang="ru-RU" sz="4000" b="1" i="1" dirty="0" smtClean="0">
                <a:solidFill>
                  <a:srgbClr val="7030A0"/>
                </a:solidFill>
              </a:rPr>
              <a:t>писать сжатое </a:t>
            </a:r>
            <a:r>
              <a:rPr lang="ru-RU" sz="4000" b="1" i="1" dirty="0" smtClean="0">
                <a:solidFill>
                  <a:srgbClr val="7030A0"/>
                </a:solidFill>
              </a:rPr>
              <a:t>изложение</a:t>
            </a:r>
          </a:p>
          <a:p>
            <a:endParaRPr lang="ru-RU" sz="3600" b="1" i="1" dirty="0" smtClean="0">
              <a:solidFill>
                <a:srgbClr val="990000"/>
              </a:solidFill>
            </a:endParaRPr>
          </a:p>
          <a:p>
            <a:pPr marL="137160" indent="0" algn="r">
              <a:buNone/>
            </a:pPr>
            <a:r>
              <a:rPr lang="ru-RU" sz="3600" b="1" i="1" dirty="0" smtClean="0">
                <a:solidFill>
                  <a:srgbClr val="990000"/>
                </a:solidFill>
              </a:rPr>
              <a:t>Критерием качественного сжатия (свертывания) текста является то, </a:t>
            </a:r>
            <a:endParaRPr lang="ru-RU" sz="3600" dirty="0" smtClean="0">
              <a:solidFill>
                <a:srgbClr val="990000"/>
              </a:solidFill>
            </a:endParaRPr>
          </a:p>
          <a:p>
            <a:pPr marL="137160" indent="0" algn="r">
              <a:buNone/>
            </a:pPr>
            <a:r>
              <a:rPr lang="ru-RU" sz="3600" b="1" i="1" dirty="0" smtClean="0">
                <a:solidFill>
                  <a:srgbClr val="990000"/>
                </a:solidFill>
              </a:rPr>
              <a:t>что свернутая информация всегда, даже через длительный промежуток времени,</a:t>
            </a:r>
            <a:endParaRPr lang="ru-RU" sz="3600" dirty="0" smtClean="0">
              <a:solidFill>
                <a:srgbClr val="990000"/>
              </a:solidFill>
            </a:endParaRPr>
          </a:p>
          <a:p>
            <a:pPr marL="137160" indent="0" algn="r">
              <a:buNone/>
            </a:pPr>
            <a:r>
              <a:rPr lang="ru-RU" sz="3600" b="1" i="1" dirty="0" smtClean="0">
                <a:solidFill>
                  <a:srgbClr val="990000"/>
                </a:solidFill>
              </a:rPr>
              <a:t> может быть развернута без существенных смысловых </a:t>
            </a:r>
            <a:r>
              <a:rPr lang="ru-RU" sz="3600" b="1" i="1" dirty="0" smtClean="0">
                <a:solidFill>
                  <a:srgbClr val="990000"/>
                </a:solidFill>
              </a:rPr>
              <a:t>потерь.</a:t>
            </a:r>
            <a:endParaRPr lang="ru-RU" sz="3600" dirty="0" smtClean="0">
              <a:solidFill>
                <a:srgbClr val="990000"/>
              </a:solidFill>
            </a:endParaRPr>
          </a:p>
          <a:p>
            <a:endParaRPr lang="ru-RU" sz="3600" dirty="0" smtClean="0"/>
          </a:p>
          <a:p>
            <a:r>
              <a:rPr lang="ru-RU" sz="3600" b="1" dirty="0" smtClean="0">
                <a:solidFill>
                  <a:srgbClr val="990000"/>
                </a:solidFill>
              </a:rPr>
              <a:t/>
            </a:r>
            <a:br>
              <a:rPr lang="ru-RU" sz="3600" b="1" dirty="0" smtClean="0">
                <a:solidFill>
                  <a:srgbClr val="990000"/>
                </a:solidFill>
              </a:rPr>
            </a:br>
            <a:endParaRPr lang="ru-RU" sz="3600" b="1" dirty="0">
              <a:solidFill>
                <a:srgbClr val="99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-315416"/>
            <a:ext cx="853244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700" i="1" dirty="0" smtClean="0"/>
          </a:p>
          <a:p>
            <a:pPr algn="ctr"/>
            <a:endParaRPr lang="ru-RU" sz="2400" i="1" dirty="0" smtClean="0"/>
          </a:p>
          <a:p>
            <a:pPr algn="ctr"/>
            <a:endParaRPr lang="ru-RU" sz="2400" b="1" i="1" dirty="0" smtClean="0">
              <a:solidFill>
                <a:srgbClr val="7030A0"/>
              </a:solidFill>
            </a:endParaRPr>
          </a:p>
          <a:p>
            <a:pPr algn="ctr"/>
            <a:endParaRPr lang="ru-RU" sz="4000" b="1" i="1" dirty="0" smtClean="0">
              <a:solidFill>
                <a:srgbClr val="7030A0"/>
              </a:solidFill>
            </a:endParaRPr>
          </a:p>
          <a:p>
            <a:pPr algn="ctr"/>
            <a:endParaRPr lang="ru-RU" sz="2400" i="1" dirty="0" smtClean="0"/>
          </a:p>
          <a:p>
            <a:pPr algn="ctr"/>
            <a:endParaRPr lang="ru-RU" sz="2400" i="1" dirty="0" smtClean="0"/>
          </a:p>
          <a:p>
            <a:pPr algn="ctr"/>
            <a:endParaRPr lang="ru-RU" sz="700" i="1" dirty="0" smtClean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11560" y="548680"/>
            <a:ext cx="7848872" cy="792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476672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 smtClean="0">
                <a:solidFill>
                  <a:srgbClr val="7030A0"/>
                </a:solidFill>
              </a:rPr>
              <a:t>    </a:t>
            </a:r>
            <a:r>
              <a:rPr lang="ru-RU" sz="4000" b="1" i="1" dirty="0" smtClean="0">
                <a:solidFill>
                  <a:srgbClr val="7030A0"/>
                </a:solidFill>
              </a:rPr>
              <a:t>Способы и приемы сжатия </a:t>
            </a:r>
            <a:r>
              <a:rPr lang="ru-RU" sz="4000" b="1" i="1" dirty="0" smtClean="0">
                <a:solidFill>
                  <a:srgbClr val="7030A0"/>
                </a:solidFill>
              </a:rPr>
              <a:t>текста</a:t>
            </a:r>
          </a:p>
          <a:p>
            <a:pPr algn="ctr"/>
            <a:endParaRPr lang="ru-RU" sz="3600" dirty="0" smtClean="0"/>
          </a:p>
          <a:p>
            <a:pPr algn="ctr"/>
            <a:r>
              <a:rPr lang="ru-RU" sz="3600" dirty="0" smtClean="0">
                <a:solidFill>
                  <a:srgbClr val="990000"/>
                </a:solidFill>
              </a:rPr>
              <a:t>При </a:t>
            </a:r>
            <a:r>
              <a:rPr lang="ru-RU" sz="3600" dirty="0" smtClean="0">
                <a:solidFill>
                  <a:srgbClr val="990000"/>
                </a:solidFill>
              </a:rPr>
              <a:t>написании изложения ученик может    использовать как несколько разных приёмов компрессии (и </a:t>
            </a:r>
            <a:r>
              <a:rPr lang="ru-RU" sz="3600" b="1" dirty="0" smtClean="0">
                <a:solidFill>
                  <a:srgbClr val="990000"/>
                </a:solidFill>
              </a:rPr>
              <a:t>содержательных</a:t>
            </a:r>
            <a:r>
              <a:rPr lang="ru-RU" sz="3600" dirty="0" smtClean="0">
                <a:solidFill>
                  <a:srgbClr val="990000"/>
                </a:solidFill>
              </a:rPr>
              <a:t>, и </a:t>
            </a:r>
            <a:r>
              <a:rPr lang="ru-RU" sz="3600" b="1" dirty="0" smtClean="0">
                <a:solidFill>
                  <a:srgbClr val="990000"/>
                </a:solidFill>
              </a:rPr>
              <a:t>языковых </a:t>
            </a:r>
            <a:r>
              <a:rPr lang="ru-RU" sz="3600" dirty="0" smtClean="0">
                <a:solidFill>
                  <a:srgbClr val="990000"/>
                </a:solidFill>
              </a:rPr>
              <a:t>вместе   или только</a:t>
            </a:r>
            <a:r>
              <a:rPr lang="ru-RU" sz="3600" b="1" dirty="0" smtClean="0">
                <a:solidFill>
                  <a:srgbClr val="990000"/>
                </a:solidFill>
              </a:rPr>
              <a:t> </a:t>
            </a:r>
            <a:r>
              <a:rPr lang="ru-RU" sz="3600" dirty="0" smtClean="0">
                <a:solidFill>
                  <a:srgbClr val="990000"/>
                </a:solidFill>
              </a:rPr>
              <a:t>языковых в отдельности), так и один из них  (содержательный или языковой).</a:t>
            </a:r>
          </a:p>
          <a:p>
            <a:pPr algn="ctr"/>
            <a:endParaRPr lang="ru-RU" sz="3600" dirty="0" smtClean="0"/>
          </a:p>
          <a:p>
            <a:pPr algn="ctr"/>
            <a:endParaRPr lang="ru-RU" sz="3600" b="1" dirty="0" smtClean="0">
              <a:solidFill>
                <a:srgbClr val="7030A0"/>
              </a:solidFill>
            </a:endParaRPr>
          </a:p>
          <a:p>
            <a:r>
              <a:rPr lang="ru-RU" sz="3600" b="1" dirty="0" smtClean="0">
                <a:solidFill>
                  <a:srgbClr val="7030A0"/>
                </a:solidFill>
              </a:rPr>
              <a:t/>
            </a:r>
            <a:br>
              <a:rPr lang="ru-RU" sz="3600" b="1" dirty="0" smtClean="0">
                <a:solidFill>
                  <a:srgbClr val="7030A0"/>
                </a:solidFill>
              </a:rPr>
            </a:br>
            <a:endParaRPr lang="ru-RU" sz="36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-315416"/>
            <a:ext cx="853244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700" i="1" dirty="0" smtClean="0"/>
          </a:p>
          <a:p>
            <a:pPr algn="ctr"/>
            <a:endParaRPr lang="ru-RU" sz="2400" i="1" dirty="0" smtClean="0"/>
          </a:p>
          <a:p>
            <a:pPr algn="ctr"/>
            <a:endParaRPr lang="ru-RU" sz="2400" b="1" i="1" dirty="0" smtClean="0">
              <a:solidFill>
                <a:srgbClr val="7030A0"/>
              </a:solidFill>
            </a:endParaRPr>
          </a:p>
          <a:p>
            <a:pPr algn="ctr"/>
            <a:endParaRPr lang="ru-RU" sz="4000" b="1" i="1" dirty="0" smtClean="0">
              <a:solidFill>
                <a:srgbClr val="7030A0"/>
              </a:solidFill>
            </a:endParaRPr>
          </a:p>
          <a:p>
            <a:pPr algn="ctr"/>
            <a:endParaRPr lang="ru-RU" sz="2400" i="1" dirty="0" smtClean="0"/>
          </a:p>
          <a:p>
            <a:pPr algn="ctr"/>
            <a:endParaRPr lang="ru-RU" sz="2400" i="1" dirty="0" smtClean="0"/>
          </a:p>
          <a:p>
            <a:pPr algn="ctr"/>
            <a:endParaRPr lang="ru-RU" sz="700" i="1" dirty="0" smtClean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11560" y="548680"/>
            <a:ext cx="7848872" cy="792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476672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990000"/>
                </a:solidFill>
              </a:rPr>
              <a:t/>
            </a:r>
            <a:br>
              <a:rPr lang="ru-RU" sz="3600" b="1" dirty="0" smtClean="0">
                <a:solidFill>
                  <a:srgbClr val="990000"/>
                </a:solidFill>
              </a:rPr>
            </a:br>
            <a:endParaRPr lang="ru-RU" sz="3600" b="1" dirty="0">
              <a:solidFill>
                <a:srgbClr val="99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9552" y="476672"/>
            <a:ext cx="828323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4000" b="1" i="1" dirty="0" smtClean="0">
                <a:solidFill>
                  <a:srgbClr val="7030A0"/>
                </a:solidFill>
              </a:rPr>
              <a:t>Содержательные приёмы сжатия </a:t>
            </a:r>
            <a:r>
              <a:rPr lang="ru-RU" sz="4000" b="1" i="1" dirty="0" smtClean="0">
                <a:solidFill>
                  <a:srgbClr val="7030A0"/>
                </a:solidFill>
              </a:rPr>
              <a:t>текста:</a:t>
            </a:r>
          </a:p>
          <a:p>
            <a:pPr algn="r"/>
            <a:endParaRPr lang="ru-RU" sz="4000" b="1" i="1" dirty="0" smtClean="0">
              <a:solidFill>
                <a:srgbClr val="7030A0"/>
              </a:solidFill>
            </a:endParaRPr>
          </a:p>
          <a:p>
            <a:endParaRPr lang="ru-RU" sz="3600" dirty="0" smtClean="0">
              <a:solidFill>
                <a:srgbClr val="7030A0"/>
              </a:solidFill>
            </a:endParaRPr>
          </a:p>
          <a:p>
            <a:endParaRPr lang="ru-RU" sz="3600" dirty="0">
              <a:solidFill>
                <a:srgbClr val="7030A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11560" y="1340768"/>
            <a:ext cx="806489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3200" dirty="0" smtClean="0">
                <a:solidFill>
                  <a:srgbClr val="990000"/>
                </a:solidFill>
              </a:rPr>
              <a:t> </a:t>
            </a:r>
          </a:p>
          <a:p>
            <a:pPr lvl="0" algn="just">
              <a:buFont typeface="Wingdings" pitchFamily="2" charset="2"/>
              <a:buChar char="v"/>
            </a:pPr>
            <a:r>
              <a:rPr lang="ru-RU" sz="2800" dirty="0" smtClean="0">
                <a:solidFill>
                  <a:srgbClr val="990000"/>
                </a:solidFill>
              </a:rPr>
              <a:t>разделение </a:t>
            </a:r>
            <a:r>
              <a:rPr lang="ru-RU" sz="2800" dirty="0" smtClean="0">
                <a:solidFill>
                  <a:srgbClr val="990000"/>
                </a:solidFill>
              </a:rPr>
              <a:t>информации на главную и второстепенную, исключение несущественной и второстепенной информации (исключение второстепенной информации может быть решено путем исключения слов, словосочетаний фрагментов предложений и целых предложений</a:t>
            </a:r>
            <a:r>
              <a:rPr lang="ru-RU" sz="2800" dirty="0" smtClean="0">
                <a:solidFill>
                  <a:srgbClr val="990000"/>
                </a:solidFill>
              </a:rPr>
              <a:t>);</a:t>
            </a:r>
          </a:p>
          <a:p>
            <a:pPr lvl="0" algn="just">
              <a:buFont typeface="Wingdings" pitchFamily="2" charset="2"/>
              <a:buChar char="v"/>
            </a:pPr>
            <a:r>
              <a:rPr lang="ru-RU" sz="2800" dirty="0" smtClean="0">
                <a:solidFill>
                  <a:srgbClr val="990000"/>
                </a:solidFill>
              </a:rPr>
              <a:t> </a:t>
            </a:r>
            <a:r>
              <a:rPr lang="ru-RU" sz="2800" dirty="0" smtClean="0">
                <a:solidFill>
                  <a:srgbClr val="990000"/>
                </a:solidFill>
              </a:rPr>
              <a:t>свёртывание </a:t>
            </a:r>
            <a:r>
              <a:rPr lang="ru-RU" sz="2800" dirty="0" smtClean="0">
                <a:solidFill>
                  <a:srgbClr val="990000"/>
                </a:solidFill>
              </a:rPr>
              <a:t>исходной информации за счёт обобщения (перевода частного в общее).</a:t>
            </a:r>
            <a:endParaRPr lang="ru-RU" sz="2800" dirty="0" smtClean="0">
              <a:solidFill>
                <a:srgbClr val="99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-315416"/>
            <a:ext cx="853244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700" i="1" dirty="0" smtClean="0"/>
          </a:p>
          <a:p>
            <a:pPr algn="ctr"/>
            <a:endParaRPr lang="ru-RU" sz="2400" i="1" dirty="0" smtClean="0"/>
          </a:p>
          <a:p>
            <a:pPr algn="ctr"/>
            <a:endParaRPr lang="ru-RU" sz="2400" b="1" i="1" dirty="0" smtClean="0">
              <a:solidFill>
                <a:srgbClr val="7030A0"/>
              </a:solidFill>
            </a:endParaRPr>
          </a:p>
          <a:p>
            <a:pPr algn="ctr"/>
            <a:endParaRPr lang="ru-RU" sz="4000" b="1" i="1" dirty="0" smtClean="0">
              <a:solidFill>
                <a:srgbClr val="7030A0"/>
              </a:solidFill>
            </a:endParaRPr>
          </a:p>
          <a:p>
            <a:pPr algn="ctr"/>
            <a:endParaRPr lang="ru-RU" sz="2400" i="1" dirty="0" smtClean="0"/>
          </a:p>
          <a:p>
            <a:pPr algn="ctr"/>
            <a:endParaRPr lang="ru-RU" sz="2400" i="1" dirty="0" smtClean="0"/>
          </a:p>
          <a:p>
            <a:pPr algn="ctr"/>
            <a:endParaRPr lang="ru-RU" sz="700" i="1" dirty="0" smtClean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11560" y="548680"/>
            <a:ext cx="7848872" cy="792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260648"/>
            <a:ext cx="8280920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3600" b="1" i="1" dirty="0" smtClean="0">
                <a:solidFill>
                  <a:srgbClr val="990000"/>
                </a:solidFill>
              </a:rPr>
              <a:t> </a:t>
            </a:r>
            <a:r>
              <a:rPr lang="ru-RU" sz="4000" b="1" i="1" dirty="0" smtClean="0">
                <a:solidFill>
                  <a:srgbClr val="7030A0"/>
                </a:solidFill>
              </a:rPr>
              <a:t>Языковые приёмы компрессии исходного  </a:t>
            </a:r>
            <a:r>
              <a:rPr lang="ru-RU" sz="4000" b="1" i="1" dirty="0" smtClean="0">
                <a:solidFill>
                  <a:srgbClr val="7030A0"/>
                </a:solidFill>
              </a:rPr>
              <a:t>текста:</a:t>
            </a:r>
          </a:p>
          <a:p>
            <a:endParaRPr lang="ru-RU" sz="3200" b="1" dirty="0" smtClean="0">
              <a:solidFill>
                <a:srgbClr val="990000"/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ru-RU" sz="3200" b="1" dirty="0" smtClean="0">
                <a:solidFill>
                  <a:srgbClr val="990000"/>
                </a:solidFill>
              </a:rPr>
              <a:t>  Исключение подробностей </a:t>
            </a:r>
            <a:r>
              <a:rPr lang="ru-RU" sz="3200" b="1" dirty="0" smtClean="0">
                <a:solidFill>
                  <a:srgbClr val="990000"/>
                </a:solidFill>
              </a:rPr>
              <a:t>и </a:t>
            </a:r>
            <a:r>
              <a:rPr lang="ru-RU" sz="3200" b="1" dirty="0" smtClean="0">
                <a:solidFill>
                  <a:srgbClr val="990000"/>
                </a:solidFill>
              </a:rPr>
              <a:t>деталей;</a:t>
            </a:r>
          </a:p>
          <a:p>
            <a:endParaRPr lang="ru-RU" sz="3200" b="1" dirty="0" smtClean="0">
              <a:solidFill>
                <a:srgbClr val="990000"/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ru-RU" sz="3200" b="1" dirty="0" smtClean="0">
                <a:solidFill>
                  <a:srgbClr val="990000"/>
                </a:solidFill>
              </a:rPr>
              <a:t> </a:t>
            </a:r>
            <a:r>
              <a:rPr lang="ru-RU" sz="3200" b="1" dirty="0" smtClean="0">
                <a:solidFill>
                  <a:srgbClr val="990000"/>
                </a:solidFill>
              </a:rPr>
              <a:t> Обобщение   конкретных</a:t>
            </a:r>
            <a:r>
              <a:rPr lang="ru-RU" sz="3200" b="1" dirty="0" smtClean="0">
                <a:solidFill>
                  <a:srgbClr val="990000"/>
                </a:solidFill>
              </a:rPr>
              <a:t>, единичных </a:t>
            </a:r>
            <a:r>
              <a:rPr lang="ru-RU" sz="3200" b="1" dirty="0" smtClean="0">
                <a:solidFill>
                  <a:srgbClr val="990000"/>
                </a:solidFill>
              </a:rPr>
              <a:t>   </a:t>
            </a:r>
          </a:p>
          <a:p>
            <a:r>
              <a:rPr lang="ru-RU" sz="3200" b="1" dirty="0" smtClean="0">
                <a:solidFill>
                  <a:srgbClr val="990000"/>
                </a:solidFill>
              </a:rPr>
              <a:t>      явлений;</a:t>
            </a:r>
          </a:p>
          <a:p>
            <a:endParaRPr lang="ru-RU" sz="3200" b="1" dirty="0" smtClean="0">
              <a:solidFill>
                <a:srgbClr val="990000"/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ru-RU" sz="3200" b="1" i="1" dirty="0" smtClean="0">
                <a:solidFill>
                  <a:srgbClr val="990000"/>
                </a:solidFill>
              </a:rPr>
              <a:t> </a:t>
            </a:r>
            <a:r>
              <a:rPr lang="ru-RU" sz="3200" b="1" i="1" dirty="0" smtClean="0">
                <a:solidFill>
                  <a:srgbClr val="990000"/>
                </a:solidFill>
              </a:rPr>
              <a:t> </a:t>
            </a:r>
            <a:r>
              <a:rPr lang="ru-RU" sz="3200" b="1" dirty="0" smtClean="0">
                <a:solidFill>
                  <a:srgbClr val="990000"/>
                </a:solidFill>
              </a:rPr>
              <a:t>Упрощение синтаксических структур.</a:t>
            </a:r>
            <a:endParaRPr lang="ru-RU" sz="3200" b="1" dirty="0" smtClean="0">
              <a:solidFill>
                <a:srgbClr val="990000"/>
              </a:solidFill>
            </a:endParaRPr>
          </a:p>
          <a:p>
            <a:pPr algn="r">
              <a:buNone/>
            </a:pPr>
            <a:endParaRPr lang="ru-RU" sz="2800" dirty="0" smtClean="0">
              <a:solidFill>
                <a:srgbClr val="990000"/>
              </a:solidFill>
            </a:endParaRPr>
          </a:p>
          <a:p>
            <a:endParaRPr lang="ru-RU" sz="2800" b="1" dirty="0" smtClean="0">
              <a:solidFill>
                <a:srgbClr val="990000"/>
              </a:solidFill>
            </a:endParaRPr>
          </a:p>
          <a:p>
            <a:endParaRPr lang="ru-RU" sz="2800" dirty="0" smtClean="0">
              <a:solidFill>
                <a:srgbClr val="990000"/>
              </a:solidFill>
            </a:endParaRPr>
          </a:p>
          <a:p>
            <a:r>
              <a:rPr lang="ru-RU" sz="2800" b="1" dirty="0" smtClean="0">
                <a:solidFill>
                  <a:srgbClr val="990000"/>
                </a:solidFill>
              </a:rPr>
              <a:t/>
            </a:r>
            <a:br>
              <a:rPr lang="ru-RU" sz="2800" b="1" dirty="0" smtClean="0">
                <a:solidFill>
                  <a:srgbClr val="990000"/>
                </a:solidFill>
              </a:rPr>
            </a:br>
            <a:endParaRPr lang="ru-RU" sz="2800" b="1" dirty="0">
              <a:solidFill>
                <a:srgbClr val="99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-315416"/>
            <a:ext cx="853244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700" i="1" dirty="0" smtClean="0"/>
          </a:p>
          <a:p>
            <a:pPr algn="ctr"/>
            <a:endParaRPr lang="ru-RU" sz="2400" i="1" dirty="0" smtClean="0"/>
          </a:p>
          <a:p>
            <a:pPr algn="ctr"/>
            <a:endParaRPr lang="ru-RU" sz="2400" b="1" i="1" dirty="0" smtClean="0">
              <a:solidFill>
                <a:srgbClr val="7030A0"/>
              </a:solidFill>
            </a:endParaRPr>
          </a:p>
          <a:p>
            <a:pPr algn="ctr"/>
            <a:endParaRPr lang="ru-RU" sz="4000" b="1" i="1" dirty="0" smtClean="0">
              <a:solidFill>
                <a:srgbClr val="7030A0"/>
              </a:solidFill>
            </a:endParaRPr>
          </a:p>
          <a:p>
            <a:pPr algn="ctr"/>
            <a:endParaRPr lang="ru-RU" sz="2400" i="1" dirty="0" smtClean="0"/>
          </a:p>
          <a:p>
            <a:pPr algn="ctr"/>
            <a:endParaRPr lang="ru-RU" sz="2400" i="1" dirty="0" smtClean="0"/>
          </a:p>
          <a:p>
            <a:pPr algn="ctr"/>
            <a:endParaRPr lang="ru-RU" sz="700" i="1" dirty="0" smtClean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11560" y="548680"/>
            <a:ext cx="7848872" cy="792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260648"/>
            <a:ext cx="8280920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3600" b="1" i="1" dirty="0" smtClean="0">
                <a:solidFill>
                  <a:srgbClr val="990000"/>
                </a:solidFill>
              </a:rPr>
              <a:t> </a:t>
            </a:r>
            <a:r>
              <a:rPr lang="ru-RU" sz="4000" dirty="0" smtClean="0">
                <a:solidFill>
                  <a:srgbClr val="7030A0"/>
                </a:solidFill>
              </a:rPr>
              <a:t> </a:t>
            </a:r>
            <a:r>
              <a:rPr lang="ru-RU" sz="4000" b="1" i="1" dirty="0" smtClean="0">
                <a:solidFill>
                  <a:srgbClr val="7030A0"/>
                </a:solidFill>
              </a:rPr>
              <a:t>Исключение</a:t>
            </a:r>
          </a:p>
          <a:p>
            <a:pPr algn="r"/>
            <a:r>
              <a:rPr lang="ru-RU" sz="4000" b="1" i="1" dirty="0" smtClean="0">
                <a:solidFill>
                  <a:srgbClr val="7030A0"/>
                </a:solidFill>
              </a:rPr>
              <a:t>подробностей </a:t>
            </a:r>
            <a:r>
              <a:rPr lang="ru-RU" sz="4000" b="1" i="1" dirty="0" smtClean="0">
                <a:solidFill>
                  <a:srgbClr val="7030A0"/>
                </a:solidFill>
              </a:rPr>
              <a:t>и </a:t>
            </a:r>
            <a:r>
              <a:rPr lang="ru-RU" sz="4000" b="1" i="1" dirty="0" smtClean="0">
                <a:solidFill>
                  <a:srgbClr val="7030A0"/>
                </a:solidFill>
              </a:rPr>
              <a:t>деталей</a:t>
            </a:r>
          </a:p>
          <a:p>
            <a:pPr algn="just">
              <a:buFont typeface="Courier New" pitchFamily="49" charset="0"/>
              <a:buChar char="o"/>
            </a:pPr>
            <a:r>
              <a:rPr lang="ru-RU" sz="2800" b="1" dirty="0" smtClean="0">
                <a:solidFill>
                  <a:srgbClr val="990000"/>
                </a:solidFill>
              </a:rPr>
              <a:t> </a:t>
            </a:r>
            <a:r>
              <a:rPr lang="ru-RU" sz="2800" dirty="0" smtClean="0">
                <a:solidFill>
                  <a:srgbClr val="990000"/>
                </a:solidFill>
              </a:rPr>
              <a:t>исключение повторов слов или словосочетаний; </a:t>
            </a:r>
          </a:p>
          <a:p>
            <a:pPr algn="just">
              <a:buFont typeface="Courier New" pitchFamily="49" charset="0"/>
              <a:buChar char="o"/>
            </a:pPr>
            <a:r>
              <a:rPr lang="ru-RU" sz="2800" dirty="0" smtClean="0">
                <a:solidFill>
                  <a:srgbClr val="990000"/>
                </a:solidFill>
              </a:rPr>
              <a:t> исключение </a:t>
            </a:r>
            <a:r>
              <a:rPr lang="ru-RU" sz="2800" dirty="0" smtClean="0">
                <a:solidFill>
                  <a:srgbClr val="990000"/>
                </a:solidFill>
              </a:rPr>
              <a:t>одного или нескольких из </a:t>
            </a:r>
            <a:r>
              <a:rPr lang="ru-RU" sz="2800" dirty="0" smtClean="0">
                <a:solidFill>
                  <a:srgbClr val="990000"/>
                </a:solidFill>
              </a:rPr>
              <a:t>синонимов;</a:t>
            </a:r>
          </a:p>
          <a:p>
            <a:pPr algn="just">
              <a:buFont typeface="Courier New" pitchFamily="49" charset="0"/>
              <a:buChar char="o"/>
            </a:pPr>
            <a:r>
              <a:rPr lang="ru-RU" sz="2800" dirty="0" smtClean="0">
                <a:solidFill>
                  <a:srgbClr val="990000"/>
                </a:solidFill>
              </a:rPr>
              <a:t> исключение </a:t>
            </a:r>
            <a:r>
              <a:rPr lang="ru-RU" sz="2800" dirty="0" smtClean="0">
                <a:solidFill>
                  <a:srgbClr val="990000"/>
                </a:solidFill>
              </a:rPr>
              <a:t>уточняющих и поясняющих </a:t>
            </a:r>
            <a:r>
              <a:rPr lang="ru-RU" sz="2800" dirty="0" smtClean="0">
                <a:solidFill>
                  <a:srgbClr val="990000"/>
                </a:solidFill>
              </a:rPr>
              <a:t>конструкций;</a:t>
            </a:r>
          </a:p>
          <a:p>
            <a:pPr algn="just">
              <a:buFont typeface="Courier New" pitchFamily="49" charset="0"/>
              <a:buChar char="o"/>
            </a:pPr>
            <a:r>
              <a:rPr lang="ru-RU" sz="2800" dirty="0" smtClean="0">
                <a:solidFill>
                  <a:srgbClr val="990000"/>
                </a:solidFill>
              </a:rPr>
              <a:t> </a:t>
            </a:r>
            <a:r>
              <a:rPr lang="ru-RU" sz="2800" dirty="0" smtClean="0">
                <a:solidFill>
                  <a:srgbClr val="990000"/>
                </a:solidFill>
              </a:rPr>
              <a:t>исключение </a:t>
            </a:r>
            <a:r>
              <a:rPr lang="ru-RU" sz="2800" dirty="0" smtClean="0">
                <a:solidFill>
                  <a:srgbClr val="990000"/>
                </a:solidFill>
              </a:rPr>
              <a:t>фрагмента предложения, некоторых однородных членов предложения; </a:t>
            </a:r>
            <a:endParaRPr lang="ru-RU" sz="2800" dirty="0" smtClean="0">
              <a:solidFill>
                <a:srgbClr val="990000"/>
              </a:solidFill>
            </a:endParaRPr>
          </a:p>
          <a:p>
            <a:pPr algn="just">
              <a:buFont typeface="Courier New" pitchFamily="49" charset="0"/>
              <a:buChar char="o"/>
            </a:pPr>
            <a:r>
              <a:rPr lang="ru-RU" sz="2800" dirty="0" smtClean="0">
                <a:solidFill>
                  <a:srgbClr val="990000"/>
                </a:solidFill>
              </a:rPr>
              <a:t> </a:t>
            </a:r>
            <a:r>
              <a:rPr lang="ru-RU" sz="2800" dirty="0" smtClean="0">
                <a:solidFill>
                  <a:srgbClr val="990000"/>
                </a:solidFill>
              </a:rPr>
              <a:t>исключение </a:t>
            </a:r>
            <a:r>
              <a:rPr lang="ru-RU" sz="2800" dirty="0" smtClean="0">
                <a:solidFill>
                  <a:srgbClr val="990000"/>
                </a:solidFill>
              </a:rPr>
              <a:t>одного или нескольких предложений </a:t>
            </a:r>
            <a:endParaRPr lang="ru-RU" sz="2800" dirty="0" smtClean="0">
              <a:solidFill>
                <a:srgbClr val="990000"/>
              </a:solidFill>
            </a:endParaRPr>
          </a:p>
          <a:p>
            <a:pPr algn="just">
              <a:buFont typeface="Courier New" pitchFamily="49" charset="0"/>
              <a:buChar char="o"/>
            </a:pPr>
            <a:r>
              <a:rPr lang="ru-RU" sz="2800" dirty="0" smtClean="0">
                <a:solidFill>
                  <a:srgbClr val="990000"/>
                </a:solidFill>
              </a:rPr>
              <a:t> </a:t>
            </a:r>
            <a:r>
              <a:rPr lang="ru-RU" sz="2800" dirty="0" smtClean="0">
                <a:solidFill>
                  <a:srgbClr val="990000"/>
                </a:solidFill>
              </a:rPr>
              <a:t>исключение </a:t>
            </a:r>
            <a:r>
              <a:rPr lang="ru-RU" sz="2800" dirty="0" smtClean="0">
                <a:solidFill>
                  <a:srgbClr val="990000"/>
                </a:solidFill>
              </a:rPr>
              <a:t>предложений с описаниями и </a:t>
            </a:r>
            <a:r>
              <a:rPr lang="ru-RU" sz="2800" dirty="0" smtClean="0">
                <a:solidFill>
                  <a:srgbClr val="990000"/>
                </a:solidFill>
              </a:rPr>
              <a:t>рассуждениями.</a:t>
            </a:r>
            <a:endParaRPr lang="ru-RU" sz="2800" dirty="0" smtClean="0">
              <a:solidFill>
                <a:srgbClr val="990000"/>
              </a:solidFill>
            </a:endParaRPr>
          </a:p>
          <a:p>
            <a:r>
              <a:rPr lang="ru-RU" sz="2800" b="1" dirty="0" smtClean="0">
                <a:solidFill>
                  <a:srgbClr val="990000"/>
                </a:solidFill>
              </a:rPr>
              <a:t/>
            </a:r>
            <a:br>
              <a:rPr lang="ru-RU" sz="2800" b="1" dirty="0" smtClean="0">
                <a:solidFill>
                  <a:srgbClr val="990000"/>
                </a:solidFill>
              </a:rPr>
            </a:br>
            <a:endParaRPr lang="ru-RU" sz="2800" b="1" dirty="0">
              <a:solidFill>
                <a:srgbClr val="99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-315416"/>
            <a:ext cx="853244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700" i="1" dirty="0" smtClean="0"/>
          </a:p>
          <a:p>
            <a:pPr algn="ctr"/>
            <a:endParaRPr lang="ru-RU" sz="2400" i="1" dirty="0" smtClean="0"/>
          </a:p>
          <a:p>
            <a:pPr algn="ctr"/>
            <a:endParaRPr lang="ru-RU" sz="2400" b="1" i="1" dirty="0" smtClean="0">
              <a:solidFill>
                <a:srgbClr val="7030A0"/>
              </a:solidFill>
            </a:endParaRPr>
          </a:p>
          <a:p>
            <a:pPr algn="ctr"/>
            <a:endParaRPr lang="ru-RU" sz="4000" b="1" i="1" dirty="0" smtClean="0">
              <a:solidFill>
                <a:srgbClr val="7030A0"/>
              </a:solidFill>
            </a:endParaRPr>
          </a:p>
          <a:p>
            <a:pPr algn="ctr"/>
            <a:endParaRPr lang="ru-RU" sz="2400" i="1" dirty="0" smtClean="0"/>
          </a:p>
          <a:p>
            <a:pPr algn="ctr"/>
            <a:endParaRPr lang="ru-RU" sz="2400" i="1" dirty="0" smtClean="0"/>
          </a:p>
          <a:p>
            <a:pPr algn="ctr"/>
            <a:endParaRPr lang="ru-RU" sz="700" i="1" dirty="0" smtClean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11560" y="548680"/>
            <a:ext cx="7848872" cy="792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260648"/>
            <a:ext cx="82809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990000"/>
                </a:solidFill>
              </a:rPr>
              <a:t/>
            </a:r>
            <a:br>
              <a:rPr lang="ru-RU" sz="2800" b="1" dirty="0" smtClean="0">
                <a:solidFill>
                  <a:srgbClr val="990000"/>
                </a:solidFill>
              </a:rPr>
            </a:br>
            <a:endParaRPr lang="ru-RU" sz="2800" b="1" dirty="0">
              <a:solidFill>
                <a:srgbClr val="99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9552" y="332656"/>
            <a:ext cx="8064896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buNone/>
            </a:pPr>
            <a:r>
              <a:rPr lang="ru-RU" sz="4000" b="1" dirty="0" smtClean="0">
                <a:solidFill>
                  <a:srgbClr val="7030A0"/>
                </a:solidFill>
              </a:rPr>
              <a:t> </a:t>
            </a:r>
            <a:r>
              <a:rPr lang="ru-RU" sz="4000" b="1" i="1" dirty="0" smtClean="0">
                <a:solidFill>
                  <a:srgbClr val="7030A0"/>
                </a:solidFill>
              </a:rPr>
              <a:t>Обобщение конкретных</a:t>
            </a:r>
            <a:r>
              <a:rPr lang="ru-RU" sz="4000" b="1" i="1" dirty="0" smtClean="0">
                <a:solidFill>
                  <a:srgbClr val="7030A0"/>
                </a:solidFill>
              </a:rPr>
              <a:t>, единичных явлений</a:t>
            </a:r>
          </a:p>
          <a:p>
            <a:pPr algn="just">
              <a:buFont typeface="Wingdings" pitchFamily="2" charset="2"/>
              <a:buChar char="ü"/>
            </a:pPr>
            <a:r>
              <a:rPr lang="ru-RU" sz="3200" dirty="0" smtClean="0">
                <a:solidFill>
                  <a:srgbClr val="990000"/>
                </a:solidFill>
              </a:rPr>
              <a:t>замена </a:t>
            </a:r>
            <a:r>
              <a:rPr lang="ru-RU" sz="3200" dirty="0" smtClean="0">
                <a:solidFill>
                  <a:srgbClr val="990000"/>
                </a:solidFill>
              </a:rPr>
              <a:t>однородных членов  </a:t>
            </a:r>
            <a:r>
              <a:rPr lang="ru-RU" sz="3200" dirty="0" smtClean="0">
                <a:solidFill>
                  <a:srgbClr val="990000"/>
                </a:solidFill>
              </a:rPr>
              <a:t>обобщающим наименованием;</a:t>
            </a:r>
          </a:p>
          <a:p>
            <a:pPr algn="just">
              <a:buFont typeface="Wingdings" pitchFamily="2" charset="2"/>
              <a:buChar char="ü"/>
            </a:pPr>
            <a:r>
              <a:rPr lang="ru-RU" sz="3200" dirty="0" smtClean="0">
                <a:solidFill>
                  <a:srgbClr val="990000"/>
                </a:solidFill>
              </a:rPr>
              <a:t>замена </a:t>
            </a:r>
            <a:r>
              <a:rPr lang="ru-RU" sz="3200" dirty="0" smtClean="0">
                <a:solidFill>
                  <a:srgbClr val="990000"/>
                </a:solidFill>
              </a:rPr>
              <a:t>предложения </a:t>
            </a:r>
            <a:r>
              <a:rPr lang="ru-RU" sz="3200" dirty="0" smtClean="0">
                <a:solidFill>
                  <a:srgbClr val="990000"/>
                </a:solidFill>
              </a:rPr>
              <a:t>или его </a:t>
            </a:r>
            <a:r>
              <a:rPr lang="ru-RU" sz="3200" dirty="0" smtClean="0">
                <a:solidFill>
                  <a:srgbClr val="990000"/>
                </a:solidFill>
              </a:rPr>
              <a:t>части определительным </a:t>
            </a:r>
            <a:r>
              <a:rPr lang="ru-RU" sz="3200" dirty="0" smtClean="0">
                <a:solidFill>
                  <a:srgbClr val="990000"/>
                </a:solidFill>
              </a:rPr>
              <a:t>или </a:t>
            </a:r>
            <a:r>
              <a:rPr lang="ru-RU" sz="3200" dirty="0" smtClean="0">
                <a:solidFill>
                  <a:srgbClr val="990000"/>
                </a:solidFill>
              </a:rPr>
              <a:t>отрицательным  </a:t>
            </a:r>
          </a:p>
          <a:p>
            <a:pPr algn="just"/>
            <a:r>
              <a:rPr lang="ru-RU" sz="3200" dirty="0" smtClean="0">
                <a:solidFill>
                  <a:srgbClr val="990000"/>
                </a:solidFill>
              </a:rPr>
              <a:t>местоимением с обобщающим </a:t>
            </a:r>
            <a:r>
              <a:rPr lang="ru-RU" sz="3200" dirty="0" smtClean="0">
                <a:solidFill>
                  <a:srgbClr val="990000"/>
                </a:solidFill>
              </a:rPr>
              <a:t>значением;</a:t>
            </a:r>
          </a:p>
          <a:p>
            <a:pPr algn="just">
              <a:buFont typeface="Wingdings" pitchFamily="2" charset="2"/>
              <a:buChar char="ü"/>
            </a:pPr>
            <a:r>
              <a:rPr lang="ru-RU" sz="3200" dirty="0" smtClean="0">
                <a:solidFill>
                  <a:srgbClr val="990000"/>
                </a:solidFill>
              </a:rPr>
              <a:t>замена </a:t>
            </a:r>
            <a:r>
              <a:rPr lang="ru-RU" sz="3200" dirty="0" smtClean="0">
                <a:solidFill>
                  <a:srgbClr val="990000"/>
                </a:solidFill>
              </a:rPr>
              <a:t>гипонимов </a:t>
            </a:r>
            <a:r>
              <a:rPr lang="ru-RU" sz="3200" dirty="0" smtClean="0">
                <a:solidFill>
                  <a:srgbClr val="990000"/>
                </a:solidFill>
              </a:rPr>
              <a:t> </a:t>
            </a:r>
            <a:r>
              <a:rPr lang="ru-RU" sz="3200" dirty="0" err="1" smtClean="0">
                <a:solidFill>
                  <a:srgbClr val="990000"/>
                </a:solidFill>
              </a:rPr>
              <a:t>гиперонимом</a:t>
            </a:r>
            <a:r>
              <a:rPr lang="ru-RU" sz="3200" dirty="0" smtClean="0">
                <a:solidFill>
                  <a:srgbClr val="990000"/>
                </a:solidFill>
              </a:rPr>
              <a:t>, т.е. слов с менее широким значением (объёмом понятия) словом с более широким </a:t>
            </a:r>
            <a:r>
              <a:rPr lang="ru-RU" sz="3200" dirty="0" smtClean="0">
                <a:solidFill>
                  <a:srgbClr val="990000"/>
                </a:solidFill>
              </a:rPr>
              <a:t>значением.</a:t>
            </a:r>
            <a:endParaRPr lang="ru-RU" sz="3200" dirty="0" smtClean="0">
              <a:solidFill>
                <a:srgbClr val="990000"/>
              </a:solidFill>
            </a:endParaRPr>
          </a:p>
          <a:p>
            <a:pPr>
              <a:buNone/>
            </a:pPr>
            <a:r>
              <a:rPr lang="ru-RU" sz="3200" dirty="0" smtClean="0">
                <a:solidFill>
                  <a:srgbClr val="990000"/>
                </a:solidFill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-315416"/>
            <a:ext cx="853244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700" i="1" dirty="0" smtClean="0"/>
          </a:p>
          <a:p>
            <a:pPr algn="ctr"/>
            <a:endParaRPr lang="ru-RU" sz="2400" i="1" dirty="0" smtClean="0"/>
          </a:p>
          <a:p>
            <a:pPr algn="ctr"/>
            <a:endParaRPr lang="ru-RU" sz="2400" b="1" i="1" dirty="0" smtClean="0">
              <a:solidFill>
                <a:srgbClr val="7030A0"/>
              </a:solidFill>
            </a:endParaRPr>
          </a:p>
          <a:p>
            <a:pPr algn="ctr"/>
            <a:endParaRPr lang="ru-RU" sz="4000" b="1" i="1" dirty="0" smtClean="0">
              <a:solidFill>
                <a:srgbClr val="7030A0"/>
              </a:solidFill>
            </a:endParaRPr>
          </a:p>
          <a:p>
            <a:pPr algn="ctr"/>
            <a:endParaRPr lang="ru-RU" sz="2400" i="1" dirty="0" smtClean="0"/>
          </a:p>
          <a:p>
            <a:pPr algn="ctr"/>
            <a:endParaRPr lang="ru-RU" sz="2400" i="1" dirty="0" smtClean="0"/>
          </a:p>
          <a:p>
            <a:pPr algn="ctr"/>
            <a:endParaRPr lang="ru-RU" sz="700" i="1" dirty="0" smtClean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11560" y="548680"/>
            <a:ext cx="7848872" cy="792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43608" y="260648"/>
            <a:ext cx="7632848" cy="7171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buNone/>
            </a:pPr>
            <a:r>
              <a:rPr lang="ru-RU" sz="4000" b="1" i="1" dirty="0" smtClean="0">
                <a:solidFill>
                  <a:srgbClr val="7030A0"/>
                </a:solidFill>
              </a:rPr>
              <a:t>Упрощение </a:t>
            </a:r>
          </a:p>
          <a:p>
            <a:pPr algn="r">
              <a:buNone/>
            </a:pPr>
            <a:r>
              <a:rPr lang="ru-RU" sz="4000" b="1" i="1" dirty="0" smtClean="0">
                <a:solidFill>
                  <a:srgbClr val="7030A0"/>
                </a:solidFill>
              </a:rPr>
              <a:t>синтаксических </a:t>
            </a:r>
            <a:r>
              <a:rPr lang="ru-RU" sz="4000" b="1" i="1" dirty="0" smtClean="0">
                <a:solidFill>
                  <a:srgbClr val="7030A0"/>
                </a:solidFill>
              </a:rPr>
              <a:t>структур</a:t>
            </a:r>
          </a:p>
          <a:p>
            <a:pPr>
              <a:buFont typeface="Wingdings" pitchFamily="2" charset="2"/>
              <a:buChar char="ü"/>
            </a:pPr>
            <a:r>
              <a:rPr lang="ru-RU" sz="3600" dirty="0" smtClean="0">
                <a:solidFill>
                  <a:srgbClr val="990000"/>
                </a:solidFill>
              </a:rPr>
              <a:t>слияние </a:t>
            </a:r>
            <a:r>
              <a:rPr lang="ru-RU" sz="3600" dirty="0" smtClean="0">
                <a:solidFill>
                  <a:srgbClr val="990000"/>
                </a:solidFill>
              </a:rPr>
              <a:t>нескольких предложений в </a:t>
            </a:r>
            <a:r>
              <a:rPr lang="ru-RU" sz="3600" dirty="0" smtClean="0">
                <a:solidFill>
                  <a:srgbClr val="990000"/>
                </a:solidFill>
              </a:rPr>
              <a:t>одно;</a:t>
            </a:r>
          </a:p>
          <a:p>
            <a:pPr>
              <a:buFont typeface="Wingdings" pitchFamily="2" charset="2"/>
              <a:buChar char="ü"/>
            </a:pPr>
            <a:r>
              <a:rPr lang="ru-RU" sz="3600" dirty="0" smtClean="0">
                <a:solidFill>
                  <a:srgbClr val="990000"/>
                </a:solidFill>
              </a:rPr>
              <a:t>замена </a:t>
            </a:r>
            <a:r>
              <a:rPr lang="ru-RU" sz="3600" dirty="0" smtClean="0">
                <a:solidFill>
                  <a:srgbClr val="990000"/>
                </a:solidFill>
              </a:rPr>
              <a:t>предложения или его части </a:t>
            </a:r>
            <a:r>
              <a:rPr lang="ru-RU" sz="3600" dirty="0" smtClean="0">
                <a:solidFill>
                  <a:srgbClr val="990000"/>
                </a:solidFill>
              </a:rPr>
              <a:t>                                   указательным местоимением;</a:t>
            </a:r>
          </a:p>
          <a:p>
            <a:pPr>
              <a:buFont typeface="Wingdings" pitchFamily="2" charset="2"/>
              <a:buChar char="ü"/>
            </a:pPr>
            <a:r>
              <a:rPr lang="ru-RU" sz="3600" dirty="0" smtClean="0">
                <a:solidFill>
                  <a:srgbClr val="990000"/>
                </a:solidFill>
              </a:rPr>
              <a:t>замена сложноподчиненного предложения простым;</a:t>
            </a:r>
          </a:p>
          <a:p>
            <a:pPr>
              <a:buFont typeface="Wingdings" pitchFamily="2" charset="2"/>
              <a:buChar char="ü"/>
            </a:pPr>
            <a:r>
              <a:rPr lang="ru-RU" sz="3600" dirty="0" smtClean="0">
                <a:solidFill>
                  <a:srgbClr val="990000"/>
                </a:solidFill>
              </a:rPr>
              <a:t>замена </a:t>
            </a:r>
            <a:r>
              <a:rPr lang="ru-RU" sz="3600" dirty="0" smtClean="0">
                <a:solidFill>
                  <a:srgbClr val="990000"/>
                </a:solidFill>
              </a:rPr>
              <a:t>фрагмента предложения синонимичным </a:t>
            </a:r>
            <a:r>
              <a:rPr lang="ru-RU" sz="3600" dirty="0" smtClean="0">
                <a:solidFill>
                  <a:srgbClr val="990000"/>
                </a:solidFill>
              </a:rPr>
              <a:t>выражением.</a:t>
            </a:r>
            <a:endParaRPr lang="ru-RU" sz="3600" dirty="0" smtClean="0">
              <a:solidFill>
                <a:srgbClr val="990000"/>
              </a:solidFill>
            </a:endParaRPr>
          </a:p>
          <a:p>
            <a:endParaRPr lang="ru-RU" sz="3600" dirty="0" smtClean="0">
              <a:solidFill>
                <a:srgbClr val="990000"/>
              </a:solidFill>
            </a:endParaRPr>
          </a:p>
          <a:p>
            <a:r>
              <a:rPr lang="ru-RU" sz="2800" b="1" dirty="0" smtClean="0">
                <a:solidFill>
                  <a:srgbClr val="990000"/>
                </a:solidFill>
              </a:rPr>
              <a:t/>
            </a:r>
            <a:br>
              <a:rPr lang="ru-RU" sz="2800" b="1" dirty="0" smtClean="0">
                <a:solidFill>
                  <a:srgbClr val="990000"/>
                </a:solidFill>
              </a:rPr>
            </a:br>
            <a:endParaRPr lang="ru-RU" sz="2800" b="1" dirty="0">
              <a:solidFill>
                <a:srgbClr val="99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-315416"/>
            <a:ext cx="853244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700" i="1" dirty="0" smtClean="0"/>
          </a:p>
          <a:p>
            <a:pPr algn="ctr"/>
            <a:endParaRPr lang="ru-RU" sz="2400" i="1" dirty="0" smtClean="0"/>
          </a:p>
          <a:p>
            <a:pPr algn="ctr"/>
            <a:endParaRPr lang="ru-RU" sz="2400" b="1" i="1" dirty="0" smtClean="0">
              <a:solidFill>
                <a:srgbClr val="7030A0"/>
              </a:solidFill>
            </a:endParaRPr>
          </a:p>
          <a:p>
            <a:pPr algn="ctr"/>
            <a:endParaRPr lang="ru-RU" sz="4000" b="1" i="1" dirty="0" smtClean="0">
              <a:solidFill>
                <a:srgbClr val="7030A0"/>
              </a:solidFill>
            </a:endParaRPr>
          </a:p>
          <a:p>
            <a:pPr algn="ctr"/>
            <a:endParaRPr lang="ru-RU" sz="2400" i="1" dirty="0" smtClean="0"/>
          </a:p>
          <a:p>
            <a:pPr algn="ctr"/>
            <a:endParaRPr lang="ru-RU" sz="2400" i="1" dirty="0" smtClean="0"/>
          </a:p>
          <a:p>
            <a:pPr algn="ctr"/>
            <a:endParaRPr lang="ru-RU" sz="700" i="1" dirty="0" smtClean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11560" y="548680"/>
            <a:ext cx="7848872" cy="792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260648"/>
            <a:ext cx="8064896" cy="7048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3600" b="1" i="1" dirty="0" smtClean="0">
                <a:solidFill>
                  <a:srgbClr val="7030A0"/>
                </a:solidFill>
              </a:rPr>
              <a:t>Вывод</a:t>
            </a:r>
          </a:p>
          <a:p>
            <a:pPr algn="just"/>
            <a:r>
              <a:rPr lang="ru-RU" sz="3200" dirty="0" smtClean="0">
                <a:solidFill>
                  <a:srgbClr val="990000"/>
                </a:solidFill>
              </a:rPr>
              <a:t>Современная методика обучения русскому языку</a:t>
            </a:r>
            <a:r>
              <a:rPr lang="en-US" sz="3200" dirty="0" smtClean="0">
                <a:solidFill>
                  <a:srgbClr val="990000"/>
                </a:solidFill>
              </a:rPr>
              <a:t> </a:t>
            </a:r>
            <a:r>
              <a:rPr lang="ru-RU" sz="3200" dirty="0" smtClean="0">
                <a:solidFill>
                  <a:srgbClr val="990000"/>
                </a:solidFill>
              </a:rPr>
              <a:t>признает изложение как творческий вид учебной деятельности на уроках русского языка. Учитывая тот потенциал для развития личности, который несет в себе изложение, оно сегодня используется и как специальная творческая работа, необходимая для формирования языковой и речевой компетенции, и как средство формирования и проверки грамотности в широком смысле этого слова.</a:t>
            </a:r>
          </a:p>
          <a:p>
            <a:pPr algn="ctr"/>
            <a:r>
              <a:rPr lang="ru-RU" sz="3200" b="1" i="1" dirty="0" smtClean="0">
                <a:solidFill>
                  <a:srgbClr val="990000"/>
                </a:solidFill>
              </a:rPr>
              <a:t/>
            </a:r>
            <a:br>
              <a:rPr lang="ru-RU" sz="3200" b="1" i="1" dirty="0" smtClean="0">
                <a:solidFill>
                  <a:srgbClr val="990000"/>
                </a:solidFill>
              </a:rPr>
            </a:br>
            <a:endParaRPr lang="ru-RU" sz="3200" b="1" i="1" dirty="0">
              <a:solidFill>
                <a:srgbClr val="99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1052736"/>
            <a:ext cx="80648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i="1" dirty="0" smtClean="0">
                <a:latin typeface="Times New Roman" pitchFamily="18" charset="0"/>
                <a:cs typeface="Arial" pitchFamily="34" charset="0"/>
              </a:rPr>
              <a:t>   </a:t>
            </a:r>
            <a:endParaRPr kumimoji="0" lang="ru-RU" sz="240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476672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 </a:t>
            </a:r>
            <a:endParaRPr lang="ru-RU" sz="3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620688"/>
            <a:ext cx="8496944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ru-RU" sz="4000" b="1" i="1" dirty="0" smtClean="0">
              <a:solidFill>
                <a:srgbClr val="7030A0"/>
              </a:solidFill>
            </a:endParaRPr>
          </a:p>
          <a:p>
            <a:pPr algn="r"/>
            <a:r>
              <a:rPr lang="ru-RU" sz="4000" b="1" i="1" dirty="0" smtClean="0">
                <a:solidFill>
                  <a:srgbClr val="7030A0"/>
                </a:solidFill>
              </a:rPr>
              <a:t>Тема </a:t>
            </a:r>
            <a:r>
              <a:rPr lang="ru-RU" sz="4000" b="1" i="1" dirty="0" smtClean="0">
                <a:solidFill>
                  <a:srgbClr val="7030A0"/>
                </a:solidFill>
              </a:rPr>
              <a:t>опыта</a:t>
            </a:r>
          </a:p>
          <a:p>
            <a:pPr algn="ctr"/>
            <a:endParaRPr lang="ru-RU" sz="3600" b="1" i="1" dirty="0" smtClean="0">
              <a:solidFill>
                <a:srgbClr val="990000"/>
              </a:solidFill>
            </a:endParaRPr>
          </a:p>
          <a:p>
            <a:pPr algn="r"/>
            <a:r>
              <a:rPr lang="ru-RU" sz="4400" b="1" i="1" dirty="0" smtClean="0">
                <a:solidFill>
                  <a:srgbClr val="990000"/>
                </a:solidFill>
              </a:rPr>
              <a:t>Развитие </a:t>
            </a:r>
            <a:r>
              <a:rPr lang="ru-RU" sz="4400" b="1" i="1" dirty="0" smtClean="0">
                <a:solidFill>
                  <a:srgbClr val="990000"/>
                </a:solidFill>
              </a:rPr>
              <a:t>речевой компетенции </a:t>
            </a:r>
          </a:p>
          <a:p>
            <a:pPr algn="r"/>
            <a:r>
              <a:rPr lang="ru-RU" sz="4400" b="1" i="1" dirty="0" smtClean="0">
                <a:solidFill>
                  <a:srgbClr val="990000"/>
                </a:solidFill>
              </a:rPr>
              <a:t>при работе над </a:t>
            </a:r>
            <a:endParaRPr lang="ru-RU" sz="4400" b="1" i="1" dirty="0" smtClean="0">
              <a:solidFill>
                <a:srgbClr val="990000"/>
              </a:solidFill>
            </a:endParaRPr>
          </a:p>
          <a:p>
            <a:pPr algn="r"/>
            <a:r>
              <a:rPr lang="ru-RU" sz="4400" b="1" i="1" dirty="0" smtClean="0">
                <a:solidFill>
                  <a:srgbClr val="990000"/>
                </a:solidFill>
              </a:rPr>
              <a:t>сжатым </a:t>
            </a:r>
            <a:r>
              <a:rPr lang="ru-RU" sz="4400" b="1" i="1" dirty="0" smtClean="0">
                <a:solidFill>
                  <a:srgbClr val="990000"/>
                </a:solidFill>
              </a:rPr>
              <a:t>изложением</a:t>
            </a:r>
            <a:r>
              <a:rPr lang="ru-RU" sz="4400" dirty="0" smtClean="0">
                <a:solidFill>
                  <a:srgbClr val="990000"/>
                </a:solidFill>
              </a:rPr>
              <a:t> </a:t>
            </a:r>
            <a:endParaRPr lang="ru-RU" sz="4400" dirty="0">
              <a:solidFill>
                <a:srgbClr val="99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-315416"/>
            <a:ext cx="7632848" cy="670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700" i="1" dirty="0" smtClean="0"/>
          </a:p>
          <a:p>
            <a:pPr algn="ctr"/>
            <a:endParaRPr lang="ru-RU" sz="2400" i="1" dirty="0" smtClean="0"/>
          </a:p>
          <a:p>
            <a:pPr algn="ctr"/>
            <a:endParaRPr lang="ru-RU" sz="2400" b="1" i="1" dirty="0" smtClean="0">
              <a:solidFill>
                <a:srgbClr val="7030A0"/>
              </a:solidFill>
            </a:endParaRPr>
          </a:p>
          <a:p>
            <a:pPr algn="r"/>
            <a:r>
              <a:rPr lang="ru-RU" sz="4000" b="1" i="1" dirty="0" smtClean="0">
                <a:solidFill>
                  <a:srgbClr val="7030A0"/>
                </a:solidFill>
              </a:rPr>
              <a:t>Цель опыта</a:t>
            </a:r>
          </a:p>
          <a:p>
            <a:pPr algn="ctr"/>
            <a:endParaRPr lang="ru-RU" sz="4000" b="1" i="1" dirty="0" smtClean="0">
              <a:solidFill>
                <a:srgbClr val="7030A0"/>
              </a:solidFill>
            </a:endParaRPr>
          </a:p>
          <a:p>
            <a:pPr algn="r"/>
            <a:r>
              <a:rPr lang="ru-RU" sz="3600" b="1" i="1" dirty="0" smtClean="0">
                <a:solidFill>
                  <a:srgbClr val="990000"/>
                </a:solidFill>
              </a:rPr>
              <a:t>Р</a:t>
            </a:r>
            <a:r>
              <a:rPr lang="ru-RU" sz="3600" b="1" i="1" dirty="0" smtClean="0">
                <a:solidFill>
                  <a:srgbClr val="990000"/>
                </a:solidFill>
              </a:rPr>
              <a:t>азработка методической системы формирования точной и лаконичной связной речи на основе обучения сжатому изложению учащихся, развитие  их речевой компетенции. </a:t>
            </a:r>
          </a:p>
          <a:p>
            <a:pPr>
              <a:buFont typeface="Arial" pitchFamily="34" charset="0"/>
              <a:buChar char="•"/>
            </a:pPr>
            <a:endParaRPr lang="ru-RU" sz="2400" i="1" dirty="0" smtClean="0"/>
          </a:p>
          <a:p>
            <a:pPr algn="ctr"/>
            <a:endParaRPr lang="ru-RU" sz="2400" i="1" dirty="0" smtClean="0"/>
          </a:p>
          <a:p>
            <a:pPr algn="ctr"/>
            <a:endParaRPr lang="ru-RU" sz="2400" i="1" dirty="0" smtClean="0"/>
          </a:p>
          <a:p>
            <a:pPr algn="ctr"/>
            <a:endParaRPr lang="ru-RU" sz="700" i="1" dirty="0" smtClean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11560" y="548680"/>
            <a:ext cx="7848872" cy="792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-315416"/>
            <a:ext cx="853244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700" i="1" dirty="0" smtClean="0"/>
          </a:p>
          <a:p>
            <a:pPr algn="ctr"/>
            <a:endParaRPr lang="ru-RU" sz="2400" i="1" dirty="0" smtClean="0"/>
          </a:p>
          <a:p>
            <a:pPr algn="ctr"/>
            <a:endParaRPr lang="ru-RU" sz="2400" b="1" i="1" dirty="0" smtClean="0">
              <a:solidFill>
                <a:srgbClr val="7030A0"/>
              </a:solidFill>
            </a:endParaRPr>
          </a:p>
          <a:p>
            <a:pPr algn="ctr"/>
            <a:endParaRPr lang="ru-RU" sz="2400" i="1" dirty="0" smtClean="0"/>
          </a:p>
          <a:p>
            <a:pPr algn="ctr"/>
            <a:endParaRPr lang="ru-RU" sz="2400" i="1" dirty="0" smtClean="0"/>
          </a:p>
          <a:p>
            <a:pPr algn="ctr"/>
            <a:endParaRPr lang="ru-RU" sz="700" i="1" dirty="0" smtClean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11560" y="548680"/>
            <a:ext cx="7848872" cy="792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404664"/>
            <a:ext cx="828092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4000" b="1" dirty="0" smtClean="0">
                <a:solidFill>
                  <a:srgbClr val="7030A0"/>
                </a:solidFill>
              </a:rPr>
              <a:t>Задачи</a:t>
            </a:r>
            <a:endParaRPr lang="ru-RU" sz="4000" b="1" dirty="0" smtClean="0">
              <a:solidFill>
                <a:srgbClr val="00B050"/>
              </a:solidFill>
            </a:endParaRPr>
          </a:p>
          <a:p>
            <a:pPr algn="just" fontAlgn="base"/>
            <a:r>
              <a:rPr lang="ru-RU" sz="3200" b="1" dirty="0" smtClean="0">
                <a:solidFill>
                  <a:srgbClr val="990000"/>
                </a:solidFill>
              </a:rPr>
              <a:t>-  </a:t>
            </a:r>
            <a:r>
              <a:rPr lang="ru-RU" sz="2800" b="1" dirty="0" smtClean="0">
                <a:solidFill>
                  <a:srgbClr val="990000"/>
                </a:solidFill>
              </a:rPr>
              <a:t>изучение  методической и научной литературы по теме «Развитие речевой компетенции учащихся при обучении сжатому изложению»;</a:t>
            </a:r>
          </a:p>
          <a:p>
            <a:pPr algn="just"/>
            <a:r>
              <a:rPr lang="ru-RU" sz="2800" b="1" dirty="0" smtClean="0">
                <a:solidFill>
                  <a:srgbClr val="990000"/>
                </a:solidFill>
              </a:rPr>
              <a:t>- развитие коммуникативно-речевых умений, необходимых для создания сжатого текста</a:t>
            </a:r>
          </a:p>
          <a:p>
            <a:pPr algn="just"/>
            <a:r>
              <a:rPr lang="ru-RU" sz="2800" b="1" dirty="0" smtClean="0">
                <a:solidFill>
                  <a:srgbClr val="990000"/>
                </a:solidFill>
              </a:rPr>
              <a:t> - подбор  эффективных методов, приемов и средств обучения сжатому изложению;       </a:t>
            </a:r>
          </a:p>
          <a:p>
            <a:pPr algn="just"/>
            <a:r>
              <a:rPr lang="ru-RU" sz="2800" b="1" dirty="0" smtClean="0">
                <a:solidFill>
                  <a:srgbClr val="990000"/>
                </a:solidFill>
              </a:rPr>
              <a:t>-проверка и оценка эффективности разработанной методической системы формирования точности и лаконичности связной речи в процессе обучения сжатому изложению учащихся.</a:t>
            </a:r>
            <a:endParaRPr lang="ru-RU" sz="2800" b="1" dirty="0" smtClean="0">
              <a:solidFill>
                <a:srgbClr val="99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-315416"/>
            <a:ext cx="853244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700" i="1" dirty="0" smtClean="0"/>
          </a:p>
          <a:p>
            <a:pPr algn="ctr"/>
            <a:endParaRPr lang="ru-RU" sz="2400" i="1" dirty="0" smtClean="0"/>
          </a:p>
          <a:p>
            <a:pPr algn="ctr"/>
            <a:endParaRPr lang="ru-RU" sz="2400" b="1" i="1" dirty="0" smtClean="0">
              <a:solidFill>
                <a:srgbClr val="7030A0"/>
              </a:solidFill>
            </a:endParaRPr>
          </a:p>
          <a:p>
            <a:pPr algn="ctr"/>
            <a:endParaRPr lang="ru-RU" sz="2400" i="1" dirty="0" smtClean="0"/>
          </a:p>
          <a:p>
            <a:pPr algn="ctr"/>
            <a:endParaRPr lang="ru-RU" sz="2400" i="1" dirty="0" smtClean="0"/>
          </a:p>
          <a:p>
            <a:pPr algn="ctr"/>
            <a:endParaRPr lang="ru-RU" sz="700" i="1" dirty="0" smtClean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11560" y="548680"/>
            <a:ext cx="7848872" cy="792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332656"/>
            <a:ext cx="813690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ru-RU" sz="3600" b="1" i="1" dirty="0" smtClean="0">
              <a:solidFill>
                <a:srgbClr val="7030A0"/>
              </a:solidFill>
            </a:endParaRPr>
          </a:p>
          <a:p>
            <a:pPr algn="r"/>
            <a:r>
              <a:rPr lang="ru-RU" sz="3600" b="1" i="1" dirty="0" smtClean="0">
                <a:solidFill>
                  <a:srgbClr val="7030A0"/>
                </a:solidFill>
              </a:rPr>
              <a:t>Новизна опыта</a:t>
            </a:r>
          </a:p>
          <a:p>
            <a:pPr algn="r"/>
            <a:r>
              <a:rPr lang="ru-RU" sz="3600" b="1" i="1" dirty="0" smtClean="0">
                <a:solidFill>
                  <a:srgbClr val="990000"/>
                </a:solidFill>
              </a:rPr>
              <a:t>заключается </a:t>
            </a:r>
            <a:r>
              <a:rPr lang="ru-RU" sz="3600" b="1" i="1" dirty="0" smtClean="0">
                <a:solidFill>
                  <a:srgbClr val="990000"/>
                </a:solidFill>
              </a:rPr>
              <a:t>в направленности его на организацию систематичной работы над пониманием  текста и способами его выражения, практического применения полученных знаний и умений при самостоятельном построении собственного высказывания.</a:t>
            </a:r>
            <a:endParaRPr lang="ru-RU" sz="3600" b="1" i="1" dirty="0">
              <a:solidFill>
                <a:srgbClr val="99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-315416"/>
            <a:ext cx="853244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700" i="1" dirty="0" smtClean="0"/>
          </a:p>
          <a:p>
            <a:pPr algn="ctr"/>
            <a:endParaRPr lang="ru-RU" sz="2400" i="1" dirty="0" smtClean="0"/>
          </a:p>
          <a:p>
            <a:pPr algn="ctr"/>
            <a:endParaRPr lang="ru-RU" sz="2400" b="1" i="1" dirty="0" smtClean="0">
              <a:solidFill>
                <a:srgbClr val="7030A0"/>
              </a:solidFill>
            </a:endParaRPr>
          </a:p>
          <a:p>
            <a:pPr algn="ctr"/>
            <a:endParaRPr lang="ru-RU" sz="2400" i="1" dirty="0" smtClean="0"/>
          </a:p>
          <a:p>
            <a:pPr algn="ctr"/>
            <a:endParaRPr lang="ru-RU" sz="2400" i="1" dirty="0" smtClean="0"/>
          </a:p>
          <a:p>
            <a:pPr algn="ctr"/>
            <a:endParaRPr lang="ru-RU" sz="700" i="1" dirty="0" smtClean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11560" y="548680"/>
            <a:ext cx="7848872" cy="792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332656"/>
            <a:ext cx="828092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4000" b="1" i="1" dirty="0" smtClean="0">
                <a:solidFill>
                  <a:srgbClr val="7030A0"/>
                </a:solidFill>
              </a:rPr>
              <a:t>Изложение</a:t>
            </a:r>
          </a:p>
          <a:p>
            <a:pPr algn="r"/>
            <a:endParaRPr lang="ru-RU" sz="4000" b="1" i="1" dirty="0" smtClean="0">
              <a:solidFill>
                <a:srgbClr val="990000"/>
              </a:solidFill>
            </a:endParaRPr>
          </a:p>
          <a:p>
            <a:pPr algn="r"/>
            <a:r>
              <a:rPr lang="ru-RU" sz="4000" b="1" i="1" dirty="0" smtClean="0">
                <a:solidFill>
                  <a:srgbClr val="990000"/>
                </a:solidFill>
              </a:rPr>
              <a:t>Изложение </a:t>
            </a:r>
            <a:r>
              <a:rPr lang="ru-RU" sz="4000" b="1" i="1" dirty="0" smtClean="0">
                <a:solidFill>
                  <a:srgbClr val="990000"/>
                </a:solidFill>
              </a:rPr>
              <a:t>— вид работы, в основе которого лежит воспроизведение содержания высказывания, то есть создание текста на основе данного, исходного.</a:t>
            </a:r>
            <a:br>
              <a:rPr lang="ru-RU" sz="4000" b="1" i="1" dirty="0" smtClean="0">
                <a:solidFill>
                  <a:srgbClr val="990000"/>
                </a:solidFill>
              </a:rPr>
            </a:br>
            <a:r>
              <a:rPr lang="ru-RU" sz="4000" b="1" i="1" dirty="0" smtClean="0">
                <a:solidFill>
                  <a:srgbClr val="990000"/>
                </a:solidFill>
              </a:rPr>
              <a:t>                                    </a:t>
            </a:r>
            <a:endParaRPr lang="ru-RU" sz="4000" b="1" i="1" dirty="0" smtClean="0">
              <a:solidFill>
                <a:srgbClr val="990000"/>
              </a:solidFill>
            </a:endParaRPr>
          </a:p>
          <a:p>
            <a:pPr algn="r"/>
            <a:r>
              <a:rPr lang="ru-RU" sz="4000" b="1" i="1" dirty="0" smtClean="0">
                <a:solidFill>
                  <a:srgbClr val="990000"/>
                </a:solidFill>
              </a:rPr>
              <a:t>Т.А </a:t>
            </a:r>
            <a:r>
              <a:rPr lang="ru-RU" sz="4000" b="1" i="1" dirty="0" err="1" smtClean="0">
                <a:solidFill>
                  <a:srgbClr val="990000"/>
                </a:solidFill>
              </a:rPr>
              <a:t>Ладыженская</a:t>
            </a:r>
            <a:endParaRPr lang="ru-RU" sz="4000" b="1" i="1" dirty="0" smtClean="0">
              <a:solidFill>
                <a:srgbClr val="7030A0"/>
              </a:solidFill>
            </a:endParaRPr>
          </a:p>
          <a:p>
            <a:pPr algn="r"/>
            <a:endParaRPr lang="ru-RU" sz="4000" b="1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836712"/>
            <a:ext cx="8532440" cy="1554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4000" b="1" i="1" dirty="0" smtClean="0">
              <a:solidFill>
                <a:srgbClr val="7030A0"/>
              </a:solidFill>
            </a:endParaRPr>
          </a:p>
          <a:p>
            <a:pPr algn="ctr"/>
            <a:endParaRPr lang="ru-RU" sz="2400" i="1" dirty="0" smtClean="0"/>
          </a:p>
          <a:p>
            <a:pPr algn="ctr"/>
            <a:endParaRPr lang="ru-RU" sz="2400" i="1" dirty="0" smtClean="0"/>
          </a:p>
          <a:p>
            <a:pPr algn="ctr"/>
            <a:endParaRPr lang="ru-RU" sz="700" i="1" dirty="0" smtClean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11560" y="548680"/>
            <a:ext cx="7848872" cy="792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548680"/>
            <a:ext cx="8136904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3200" b="1" i="1" dirty="0" smtClean="0">
                <a:solidFill>
                  <a:srgbClr val="7030A0"/>
                </a:solidFill>
              </a:rPr>
              <a:t>Система работы над изложением в рамках школьной </a:t>
            </a:r>
            <a:r>
              <a:rPr lang="ru-RU" sz="3200" b="1" i="1" dirty="0" smtClean="0">
                <a:solidFill>
                  <a:srgbClr val="7030A0"/>
                </a:solidFill>
              </a:rPr>
              <a:t>программы</a:t>
            </a:r>
          </a:p>
          <a:p>
            <a:pPr algn="ctr"/>
            <a:endParaRPr lang="ru-RU" sz="3200" b="1" i="1" dirty="0" smtClean="0">
              <a:solidFill>
                <a:srgbClr val="990000"/>
              </a:solidFill>
            </a:endParaRPr>
          </a:p>
          <a:p>
            <a:pPr marL="571500" indent="-571500" algn="r">
              <a:buAutoNum type="romanUcPeriod"/>
            </a:pPr>
            <a:r>
              <a:rPr lang="ru-RU" sz="3200" b="1" dirty="0" smtClean="0">
                <a:solidFill>
                  <a:srgbClr val="990000"/>
                </a:solidFill>
              </a:rPr>
              <a:t>Подготовительный </a:t>
            </a:r>
            <a:r>
              <a:rPr lang="ru-RU" sz="3200" b="1" dirty="0" smtClean="0">
                <a:solidFill>
                  <a:srgbClr val="990000"/>
                </a:solidFill>
              </a:rPr>
              <a:t>этап — </a:t>
            </a:r>
            <a:r>
              <a:rPr lang="en-US" sz="3200" b="1" dirty="0" smtClean="0">
                <a:solidFill>
                  <a:srgbClr val="990000"/>
                </a:solidFill>
              </a:rPr>
              <a:t>I</a:t>
            </a:r>
            <a:r>
              <a:rPr lang="ru-RU" sz="3200" b="1" dirty="0" smtClean="0">
                <a:solidFill>
                  <a:srgbClr val="990000"/>
                </a:solidFill>
              </a:rPr>
              <a:t>-</a:t>
            </a:r>
            <a:r>
              <a:rPr lang="en-US" sz="3200" b="1" dirty="0" smtClean="0">
                <a:solidFill>
                  <a:srgbClr val="990000"/>
                </a:solidFill>
              </a:rPr>
              <a:t>IV</a:t>
            </a:r>
            <a:r>
              <a:rPr lang="ru-RU" sz="3200" b="1" dirty="0" smtClean="0">
                <a:solidFill>
                  <a:srgbClr val="990000"/>
                </a:solidFill>
              </a:rPr>
              <a:t> </a:t>
            </a:r>
            <a:r>
              <a:rPr lang="ru-RU" sz="3200" b="1" dirty="0" smtClean="0">
                <a:solidFill>
                  <a:srgbClr val="990000"/>
                </a:solidFill>
              </a:rPr>
              <a:t>классы.</a:t>
            </a:r>
          </a:p>
          <a:p>
            <a:pPr marL="571500" indent="-571500" algn="r"/>
            <a:endParaRPr lang="ru-RU" sz="3200" b="1" dirty="0" smtClean="0">
              <a:solidFill>
                <a:srgbClr val="990000"/>
              </a:solidFill>
            </a:endParaRPr>
          </a:p>
          <a:p>
            <a:pPr marL="571500" indent="-571500" algn="r"/>
            <a:r>
              <a:rPr lang="ru-RU" sz="3200" b="1" dirty="0" smtClean="0">
                <a:solidFill>
                  <a:srgbClr val="990000"/>
                </a:solidFill>
              </a:rPr>
              <a:t>П</a:t>
            </a:r>
            <a:r>
              <a:rPr lang="ru-RU" sz="3200" b="1" dirty="0" smtClean="0">
                <a:solidFill>
                  <a:srgbClr val="990000"/>
                </a:solidFill>
              </a:rPr>
              <a:t>. Систематический этап — </a:t>
            </a:r>
            <a:r>
              <a:rPr lang="en-US" sz="3200" b="1" dirty="0" smtClean="0">
                <a:solidFill>
                  <a:srgbClr val="990000"/>
                </a:solidFill>
              </a:rPr>
              <a:t>V</a:t>
            </a:r>
            <a:r>
              <a:rPr lang="ru-RU" sz="3200" b="1" dirty="0" smtClean="0">
                <a:solidFill>
                  <a:srgbClr val="990000"/>
                </a:solidFill>
              </a:rPr>
              <a:t>-</a:t>
            </a:r>
            <a:r>
              <a:rPr lang="en-US" sz="3200" b="1" dirty="0" smtClean="0">
                <a:solidFill>
                  <a:srgbClr val="990000"/>
                </a:solidFill>
              </a:rPr>
              <a:t>VII</a:t>
            </a:r>
            <a:r>
              <a:rPr lang="ru-RU" sz="3200" b="1" dirty="0" smtClean="0">
                <a:solidFill>
                  <a:srgbClr val="990000"/>
                </a:solidFill>
              </a:rPr>
              <a:t> классы. </a:t>
            </a:r>
          </a:p>
          <a:p>
            <a:pPr algn="r"/>
            <a:endParaRPr lang="ru-RU" sz="3200" b="1" dirty="0" smtClean="0">
              <a:solidFill>
                <a:srgbClr val="990000"/>
              </a:solidFill>
            </a:endParaRPr>
          </a:p>
          <a:p>
            <a:pPr algn="r"/>
            <a:r>
              <a:rPr lang="en-US" sz="3200" b="1" dirty="0" smtClean="0">
                <a:solidFill>
                  <a:srgbClr val="990000"/>
                </a:solidFill>
              </a:rPr>
              <a:t>III</a:t>
            </a:r>
            <a:r>
              <a:rPr lang="ru-RU" sz="3200" b="1" dirty="0" smtClean="0">
                <a:solidFill>
                  <a:srgbClr val="990000"/>
                </a:solidFill>
              </a:rPr>
              <a:t>. Завершающий этап — </a:t>
            </a:r>
            <a:r>
              <a:rPr lang="en-US" sz="3200" b="1" dirty="0" smtClean="0">
                <a:solidFill>
                  <a:srgbClr val="990000"/>
                </a:solidFill>
              </a:rPr>
              <a:t>VIII</a:t>
            </a:r>
            <a:r>
              <a:rPr lang="ru-RU" sz="3200" b="1" dirty="0" smtClean="0">
                <a:solidFill>
                  <a:srgbClr val="990000"/>
                </a:solidFill>
              </a:rPr>
              <a:t>- </a:t>
            </a:r>
            <a:r>
              <a:rPr lang="en-US" sz="3200" b="1" dirty="0" smtClean="0">
                <a:solidFill>
                  <a:srgbClr val="990000"/>
                </a:solidFill>
              </a:rPr>
              <a:t>IX</a:t>
            </a:r>
            <a:r>
              <a:rPr lang="ru-RU" sz="3200" b="1" dirty="0" smtClean="0">
                <a:solidFill>
                  <a:srgbClr val="990000"/>
                </a:solidFill>
              </a:rPr>
              <a:t> классы.</a:t>
            </a:r>
          </a:p>
          <a:p>
            <a:endParaRPr lang="ru-RU" sz="3200" b="1" dirty="0" smtClean="0">
              <a:solidFill>
                <a:srgbClr val="990000"/>
              </a:solidFill>
            </a:endParaRPr>
          </a:p>
          <a:p>
            <a:pPr algn="ctr"/>
            <a:endParaRPr lang="ru-RU" sz="3200" dirty="0" smtClean="0">
              <a:solidFill>
                <a:srgbClr val="990000"/>
              </a:solidFill>
            </a:endParaRPr>
          </a:p>
          <a:p>
            <a:pPr algn="ctr"/>
            <a:endParaRPr lang="ru-RU" sz="3200" dirty="0" smtClean="0">
              <a:solidFill>
                <a:srgbClr val="990000"/>
              </a:solidFill>
            </a:endParaRPr>
          </a:p>
          <a:p>
            <a:pPr algn="ctr"/>
            <a:endParaRPr lang="ru-RU" sz="3200" dirty="0" smtClean="0">
              <a:solidFill>
                <a:srgbClr val="990000"/>
              </a:solidFill>
            </a:endParaRPr>
          </a:p>
          <a:p>
            <a:pPr algn="ctr"/>
            <a:endParaRPr lang="ru-RU" sz="3200" dirty="0" smtClean="0">
              <a:solidFill>
                <a:srgbClr val="990000"/>
              </a:solidFill>
            </a:endParaRPr>
          </a:p>
          <a:p>
            <a:pPr algn="ctr"/>
            <a:endParaRPr lang="ru-RU" sz="3200" dirty="0" smtClean="0">
              <a:solidFill>
                <a:srgbClr val="990000"/>
              </a:solidFill>
            </a:endParaRPr>
          </a:p>
          <a:p>
            <a:pPr algn="ctr"/>
            <a:endParaRPr lang="ru-RU" sz="3200" dirty="0">
              <a:solidFill>
                <a:srgbClr val="99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332656"/>
            <a:ext cx="8064896" cy="70942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700" i="1" dirty="0" smtClean="0"/>
          </a:p>
          <a:p>
            <a:pPr marL="857250" indent="-857250" algn="r">
              <a:buAutoNum type="romanUcPeriod"/>
            </a:pPr>
            <a:r>
              <a:rPr lang="ru-RU" sz="4000" b="1" i="1" dirty="0" smtClean="0">
                <a:solidFill>
                  <a:srgbClr val="7030A0"/>
                </a:solidFill>
              </a:rPr>
              <a:t>Подготовительный   </a:t>
            </a:r>
          </a:p>
          <a:p>
            <a:pPr marL="857250" indent="-857250" algn="r"/>
            <a:r>
              <a:rPr lang="ru-RU" sz="4000" b="1" i="1" dirty="0" smtClean="0">
                <a:solidFill>
                  <a:srgbClr val="7030A0"/>
                </a:solidFill>
              </a:rPr>
              <a:t> </a:t>
            </a:r>
            <a:r>
              <a:rPr lang="ru-RU" sz="4000" b="1" i="1" dirty="0" smtClean="0">
                <a:solidFill>
                  <a:srgbClr val="7030A0"/>
                </a:solidFill>
              </a:rPr>
              <a:t>  (</a:t>
            </a:r>
            <a:r>
              <a:rPr lang="ru-RU" sz="4000" b="1" i="1" dirty="0" smtClean="0">
                <a:solidFill>
                  <a:srgbClr val="7030A0"/>
                </a:solidFill>
              </a:rPr>
              <a:t>начальный) </a:t>
            </a:r>
            <a:r>
              <a:rPr lang="ru-RU" sz="4000" b="1" i="1" dirty="0" smtClean="0">
                <a:solidFill>
                  <a:srgbClr val="7030A0"/>
                </a:solidFill>
              </a:rPr>
              <a:t>этап</a:t>
            </a:r>
          </a:p>
          <a:p>
            <a:pPr algn="just"/>
            <a:r>
              <a:rPr lang="ru-RU" sz="2800" b="1" i="1" dirty="0" smtClean="0">
                <a:solidFill>
                  <a:srgbClr val="990000"/>
                </a:solidFill>
              </a:rPr>
              <a:t>На этом этапе обучения формируются такие умения, как: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sz="2800" b="1" i="1" dirty="0" smtClean="0">
                <a:solidFill>
                  <a:srgbClr val="990000"/>
                </a:solidFill>
              </a:rPr>
              <a:t> умение </a:t>
            </a:r>
            <a:r>
              <a:rPr lang="ru-RU" sz="2800" b="1" i="1" dirty="0" smtClean="0">
                <a:solidFill>
                  <a:srgbClr val="990000"/>
                </a:solidFill>
              </a:rPr>
              <a:t>определить тему и основную мысль несложного текста; 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sz="2800" b="1" i="1" dirty="0" smtClean="0">
                <a:solidFill>
                  <a:srgbClr val="990000"/>
                </a:solidFill>
              </a:rPr>
              <a:t>умение </a:t>
            </a:r>
            <a:r>
              <a:rPr lang="ru-RU" sz="2800" b="1" i="1" dirty="0" smtClean="0">
                <a:solidFill>
                  <a:srgbClr val="990000"/>
                </a:solidFill>
              </a:rPr>
              <a:t>выделить основное в его </a:t>
            </a:r>
            <a:r>
              <a:rPr lang="ru-RU" sz="2800" b="1" i="1" dirty="0" smtClean="0">
                <a:solidFill>
                  <a:srgbClr val="990000"/>
                </a:solidFill>
              </a:rPr>
              <a:t>содержании;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sz="2800" b="1" i="1" dirty="0" smtClean="0">
                <a:solidFill>
                  <a:srgbClr val="990000"/>
                </a:solidFill>
              </a:rPr>
              <a:t>устно </a:t>
            </a:r>
            <a:r>
              <a:rPr lang="ru-RU" sz="2800" b="1" i="1" dirty="0" smtClean="0">
                <a:solidFill>
                  <a:srgbClr val="990000"/>
                </a:solidFill>
              </a:rPr>
              <a:t>сжато передать содержание </a:t>
            </a:r>
            <a:r>
              <a:rPr lang="ru-RU" sz="2800" b="1" i="1" dirty="0" smtClean="0">
                <a:solidFill>
                  <a:srgbClr val="990000"/>
                </a:solidFill>
              </a:rPr>
              <a:t>текста;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sz="2800" b="1" i="1" dirty="0" smtClean="0">
                <a:solidFill>
                  <a:srgbClr val="990000"/>
                </a:solidFill>
              </a:rPr>
              <a:t>выделить </a:t>
            </a:r>
            <a:r>
              <a:rPr lang="ru-RU" sz="2800" b="1" i="1" dirty="0" smtClean="0">
                <a:solidFill>
                  <a:srgbClr val="990000"/>
                </a:solidFill>
              </a:rPr>
              <a:t>его смысловые </a:t>
            </a:r>
            <a:r>
              <a:rPr lang="ru-RU" sz="2800" b="1" i="1" dirty="0" smtClean="0">
                <a:solidFill>
                  <a:srgbClr val="990000"/>
                </a:solidFill>
              </a:rPr>
              <a:t>части;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sz="2800" b="1" i="1" dirty="0" smtClean="0">
                <a:solidFill>
                  <a:srgbClr val="990000"/>
                </a:solidFill>
              </a:rPr>
              <a:t>составить </a:t>
            </a:r>
            <a:r>
              <a:rPr lang="ru-RU" sz="2800" b="1" i="1" dirty="0" smtClean="0">
                <a:solidFill>
                  <a:srgbClr val="990000"/>
                </a:solidFill>
              </a:rPr>
              <a:t>план прочитанного; 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sz="2800" b="1" i="1" dirty="0" smtClean="0">
                <a:solidFill>
                  <a:srgbClr val="990000"/>
                </a:solidFill>
              </a:rPr>
              <a:t>найти </a:t>
            </a:r>
            <a:r>
              <a:rPr lang="ru-RU" sz="2800" b="1" i="1" dirty="0" smtClean="0">
                <a:solidFill>
                  <a:srgbClr val="990000"/>
                </a:solidFill>
              </a:rPr>
              <a:t>в тексте и объединить материал на ту </a:t>
            </a:r>
            <a:endParaRPr lang="ru-RU" sz="2800" b="1" i="1" dirty="0" smtClean="0">
              <a:solidFill>
                <a:srgbClr val="990000"/>
              </a:solidFill>
            </a:endParaRPr>
          </a:p>
          <a:p>
            <a:pPr lvl="0" algn="just"/>
            <a:r>
              <a:rPr lang="ru-RU" sz="2800" b="1" i="1" dirty="0" smtClean="0">
                <a:solidFill>
                  <a:srgbClr val="990000"/>
                </a:solidFill>
              </a:rPr>
              <a:t> </a:t>
            </a:r>
            <a:r>
              <a:rPr lang="ru-RU" sz="2800" b="1" i="1" dirty="0" smtClean="0">
                <a:solidFill>
                  <a:srgbClr val="990000"/>
                </a:solidFill>
              </a:rPr>
              <a:t>               или </a:t>
            </a:r>
            <a:r>
              <a:rPr lang="ru-RU" sz="2800" b="1" i="1" dirty="0" smtClean="0">
                <a:solidFill>
                  <a:srgbClr val="990000"/>
                </a:solidFill>
              </a:rPr>
              <a:t>иную тему. </a:t>
            </a:r>
          </a:p>
          <a:p>
            <a:pPr marL="857250" indent="-857250" algn="just"/>
            <a:endParaRPr lang="ru-RU" sz="2800" b="1" i="1" dirty="0" smtClean="0">
              <a:solidFill>
                <a:srgbClr val="990000"/>
              </a:solidFill>
            </a:endParaRPr>
          </a:p>
          <a:p>
            <a:pPr algn="just"/>
            <a:endParaRPr lang="ru-RU" sz="2000" i="1" dirty="0" smtClean="0"/>
          </a:p>
          <a:p>
            <a:pPr algn="just"/>
            <a:endParaRPr lang="ru-RU" sz="2000" i="1" dirty="0" smtClean="0"/>
          </a:p>
          <a:p>
            <a:pPr algn="just"/>
            <a:endParaRPr lang="ru-RU" sz="2000" i="1" dirty="0" smtClean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11560" y="548680"/>
            <a:ext cx="7848872" cy="792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-315416"/>
            <a:ext cx="8640960" cy="85100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700" i="1" dirty="0" smtClean="0"/>
          </a:p>
          <a:p>
            <a:pPr algn="ctr"/>
            <a:endParaRPr lang="ru-RU" sz="2400" i="1" dirty="0" smtClean="0"/>
          </a:p>
          <a:p>
            <a:pPr algn="r"/>
            <a:r>
              <a:rPr lang="en-US" sz="3600" dirty="0" smtClean="0">
                <a:solidFill>
                  <a:srgbClr val="7030A0"/>
                </a:solidFill>
              </a:rPr>
              <a:t>II</a:t>
            </a:r>
            <a:r>
              <a:rPr lang="ru-RU" sz="3600" dirty="0" smtClean="0">
                <a:solidFill>
                  <a:srgbClr val="7030A0"/>
                </a:solidFill>
              </a:rPr>
              <a:t>.Систематический  этап</a:t>
            </a:r>
          </a:p>
          <a:p>
            <a:pPr algn="ctr"/>
            <a:r>
              <a:rPr lang="ru-RU" sz="2400" dirty="0" smtClean="0">
                <a:solidFill>
                  <a:srgbClr val="990000"/>
                </a:solidFill>
              </a:rPr>
              <a:t>Этот этап включает два учебных цикла:</a:t>
            </a:r>
          </a:p>
          <a:p>
            <a:pPr algn="ctr">
              <a:buNone/>
            </a:pPr>
            <a:r>
              <a:rPr lang="ru-RU" sz="2400" b="1" dirty="0" smtClean="0">
                <a:solidFill>
                  <a:srgbClr val="990000"/>
                </a:solidFill>
              </a:rPr>
              <a:t>Основной </a:t>
            </a:r>
            <a:r>
              <a:rPr lang="ru-RU" sz="2400" b="1" dirty="0" smtClean="0">
                <a:solidFill>
                  <a:srgbClr val="990000"/>
                </a:solidFill>
              </a:rPr>
              <a:t>учебный цикл (</a:t>
            </a:r>
            <a:r>
              <a:rPr lang="en-US" sz="2400" b="1" dirty="0" smtClean="0">
                <a:solidFill>
                  <a:srgbClr val="990000"/>
                </a:solidFill>
              </a:rPr>
              <a:t>V</a:t>
            </a:r>
            <a:r>
              <a:rPr lang="ru-RU" sz="2400" b="1" dirty="0" smtClean="0">
                <a:solidFill>
                  <a:srgbClr val="990000"/>
                </a:solidFill>
              </a:rPr>
              <a:t>—</a:t>
            </a:r>
            <a:r>
              <a:rPr lang="en-US" sz="2400" b="1" dirty="0" smtClean="0">
                <a:solidFill>
                  <a:srgbClr val="990000"/>
                </a:solidFill>
              </a:rPr>
              <a:t>VII</a:t>
            </a:r>
            <a:r>
              <a:rPr lang="ru-RU" sz="2400" b="1" dirty="0" smtClean="0">
                <a:solidFill>
                  <a:srgbClr val="990000"/>
                </a:solidFill>
              </a:rPr>
              <a:t> классы)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990000"/>
                </a:solidFill>
              </a:rPr>
              <a:t> </a:t>
            </a:r>
            <a:r>
              <a:rPr lang="en-US" sz="2400" b="1" dirty="0" smtClean="0">
                <a:solidFill>
                  <a:srgbClr val="990000"/>
                </a:solidFill>
              </a:rPr>
              <a:t>                                </a:t>
            </a:r>
            <a:r>
              <a:rPr lang="ru-RU" sz="2400" b="1" dirty="0" smtClean="0">
                <a:solidFill>
                  <a:srgbClr val="990000"/>
                </a:solidFill>
              </a:rPr>
              <a:t>формируются следующие умения:</a:t>
            </a:r>
          </a:p>
          <a:p>
            <a:pPr lvl="0"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990000"/>
                </a:solidFill>
              </a:rPr>
              <a:t>умение </a:t>
            </a:r>
            <a:r>
              <a:rPr lang="ru-RU" sz="2400" dirty="0" smtClean="0">
                <a:solidFill>
                  <a:srgbClr val="990000"/>
                </a:solidFill>
              </a:rPr>
              <a:t>осмысливать коммуникативную (речевую) задачу автора текста (общение, сообщение, воздействие</a:t>
            </a:r>
            <a:r>
              <a:rPr lang="ru-RU" sz="2400" dirty="0" smtClean="0">
                <a:solidFill>
                  <a:srgbClr val="990000"/>
                </a:solidFill>
              </a:rPr>
              <a:t>);</a:t>
            </a:r>
          </a:p>
          <a:p>
            <a:pPr lvl="0"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990000"/>
                </a:solidFill>
              </a:rPr>
              <a:t>умение </a:t>
            </a:r>
            <a:r>
              <a:rPr lang="ru-RU" sz="2400" dirty="0" smtClean="0">
                <a:solidFill>
                  <a:srgbClr val="990000"/>
                </a:solidFill>
              </a:rPr>
              <a:t>определять и раскрывать тему и основную мысль текста (типы текстов: повествование-рассказ о каком-то случае; описание предмета,  животного; элементарное дедуктивное </a:t>
            </a:r>
            <a:r>
              <a:rPr lang="ru-RU" sz="2400" dirty="0" smtClean="0">
                <a:solidFill>
                  <a:srgbClr val="990000"/>
                </a:solidFill>
              </a:rPr>
              <a:t>рассуждение);</a:t>
            </a:r>
          </a:p>
          <a:p>
            <a:pPr lvl="0"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990000"/>
                </a:solidFill>
              </a:rPr>
              <a:t>умение </a:t>
            </a:r>
            <a:r>
              <a:rPr lang="ru-RU" sz="2400" dirty="0" smtClean="0">
                <a:solidFill>
                  <a:srgbClr val="990000"/>
                </a:solidFill>
              </a:rPr>
              <a:t>составлять простой план повествовательного </a:t>
            </a:r>
            <a:r>
              <a:rPr lang="ru-RU" sz="2400" dirty="0" smtClean="0">
                <a:solidFill>
                  <a:srgbClr val="990000"/>
                </a:solidFill>
              </a:rPr>
              <a:t>текста;</a:t>
            </a:r>
          </a:p>
          <a:p>
            <a:pPr lvl="0"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990000"/>
                </a:solidFill>
              </a:rPr>
              <a:t>умение </a:t>
            </a:r>
            <a:r>
              <a:rPr lang="ru-RU" sz="2400" dirty="0" smtClean="0">
                <a:solidFill>
                  <a:srgbClr val="990000"/>
                </a:solidFill>
              </a:rPr>
              <a:t>пересказывать содержание повествовательного текста подробно и </a:t>
            </a:r>
            <a:r>
              <a:rPr lang="ru-RU" sz="2400" dirty="0" smtClean="0">
                <a:solidFill>
                  <a:srgbClr val="990000"/>
                </a:solidFill>
              </a:rPr>
              <a:t>сжато;</a:t>
            </a:r>
          </a:p>
          <a:p>
            <a:pPr lvl="0"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990000"/>
                </a:solidFill>
              </a:rPr>
              <a:t>умение </a:t>
            </a:r>
            <a:r>
              <a:rPr lang="ru-RU" sz="2400" dirty="0" smtClean="0">
                <a:solidFill>
                  <a:srgbClr val="990000"/>
                </a:solidFill>
              </a:rPr>
              <a:t>подробно пересказывать повествовательный текст с </a:t>
            </a:r>
            <a:r>
              <a:rPr lang="ru-RU" sz="2400" dirty="0" smtClean="0">
                <a:solidFill>
                  <a:srgbClr val="990000"/>
                </a:solidFill>
              </a:rPr>
              <a:t>       </a:t>
            </a:r>
          </a:p>
          <a:p>
            <a:pPr lvl="0"/>
            <a:r>
              <a:rPr lang="ru-RU" sz="2400" dirty="0" smtClean="0">
                <a:solidFill>
                  <a:srgbClr val="990000"/>
                </a:solidFill>
              </a:rPr>
              <a:t>                      элементами </a:t>
            </a:r>
            <a:r>
              <a:rPr lang="ru-RU" sz="2400" dirty="0" smtClean="0">
                <a:solidFill>
                  <a:srgbClr val="990000"/>
                </a:solidFill>
              </a:rPr>
              <a:t>описания (предмета, </a:t>
            </a:r>
            <a:r>
              <a:rPr lang="ru-RU" sz="2400" dirty="0" smtClean="0">
                <a:solidFill>
                  <a:srgbClr val="990000"/>
                </a:solidFill>
              </a:rPr>
              <a:t>животного);</a:t>
            </a:r>
          </a:p>
          <a:p>
            <a:pPr lvl="0"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990000"/>
                </a:solidFill>
              </a:rPr>
              <a:t>умение </a:t>
            </a:r>
            <a:r>
              <a:rPr lang="ru-RU" sz="2400" dirty="0" smtClean="0">
                <a:solidFill>
                  <a:srgbClr val="990000"/>
                </a:solidFill>
              </a:rPr>
              <a:t>избегать повторения одних и тех же слов, </a:t>
            </a:r>
            <a:r>
              <a:rPr lang="ru-RU" sz="2400" dirty="0" smtClean="0">
                <a:solidFill>
                  <a:srgbClr val="990000"/>
                </a:solidFill>
              </a:rPr>
              <a:t>использовать        </a:t>
            </a:r>
          </a:p>
          <a:p>
            <a:pPr lvl="0"/>
            <a:r>
              <a:rPr lang="ru-RU" sz="2400" dirty="0" smtClean="0">
                <a:solidFill>
                  <a:srgbClr val="990000"/>
                </a:solidFill>
              </a:rPr>
              <a:t>                              лексические </a:t>
            </a:r>
            <a:r>
              <a:rPr lang="ru-RU" sz="2400" dirty="0" smtClean="0">
                <a:solidFill>
                  <a:srgbClr val="990000"/>
                </a:solidFill>
              </a:rPr>
              <a:t>синонимы исходного текста.</a:t>
            </a:r>
          </a:p>
          <a:p>
            <a:pPr algn="ctr"/>
            <a:r>
              <a:rPr lang="ru-RU" sz="2400" b="1" dirty="0" smtClean="0">
                <a:solidFill>
                  <a:srgbClr val="990000"/>
                </a:solidFill>
              </a:rPr>
              <a:t/>
            </a:r>
            <a:br>
              <a:rPr lang="ru-RU" sz="2400" b="1" dirty="0" smtClean="0">
                <a:solidFill>
                  <a:srgbClr val="990000"/>
                </a:solidFill>
              </a:rPr>
            </a:br>
            <a:endParaRPr lang="ru-RU" sz="2400" b="1" i="1" dirty="0" smtClean="0">
              <a:solidFill>
                <a:srgbClr val="990000"/>
              </a:solidFill>
            </a:endParaRPr>
          </a:p>
          <a:p>
            <a:pPr algn="ctr"/>
            <a:endParaRPr lang="ru-RU" sz="2400" b="1" i="1" dirty="0" smtClean="0">
              <a:solidFill>
                <a:srgbClr val="990000"/>
              </a:solidFill>
            </a:endParaRPr>
          </a:p>
          <a:p>
            <a:pPr algn="ctr"/>
            <a:endParaRPr lang="ru-RU" sz="2400" b="1" i="1" dirty="0" smtClean="0">
              <a:solidFill>
                <a:srgbClr val="990000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11560" y="548680"/>
            <a:ext cx="7848872" cy="792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00000"/>
      </a:hlink>
      <a:folHlink>
        <a:srgbClr val="D99694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838</Words>
  <Application>Microsoft Office PowerPoint</Application>
  <PresentationFormat>Экран (4:3)</PresentationFormat>
  <Paragraphs>218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777</cp:lastModifiedBy>
  <cp:revision>31</cp:revision>
  <dcterms:created xsi:type="dcterms:W3CDTF">2013-08-18T05:10:05Z</dcterms:created>
  <dcterms:modified xsi:type="dcterms:W3CDTF">2015-01-10T06:32:59Z</dcterms:modified>
</cp:coreProperties>
</file>