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3" r:id="rId3"/>
    <p:sldId id="278" r:id="rId4"/>
    <p:sldId id="277" r:id="rId5"/>
    <p:sldId id="259" r:id="rId6"/>
    <p:sldId id="261" r:id="rId7"/>
    <p:sldId id="272" r:id="rId8"/>
    <p:sldId id="262" r:id="rId9"/>
    <p:sldId id="274" r:id="rId10"/>
    <p:sldId id="264" r:id="rId11"/>
    <p:sldId id="263" r:id="rId12"/>
    <p:sldId id="275" r:id="rId13"/>
    <p:sldId id="266" r:id="rId14"/>
    <p:sldId id="267" r:id="rId1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3" d="100"/>
          <a:sy n="103" d="100"/>
        </p:scale>
        <p:origin x="-198"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0" name="Прямоугольный треугольник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Заголовок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grpSp>
        <p:nvGrpSpPr>
          <p:cNvPr id="2" name="Группа 1"/>
          <p:cNvGrpSpPr/>
          <p:nvPr/>
        </p:nvGrpSpPr>
        <p:grpSpPr>
          <a:xfrm>
            <a:off x="-3765" y="4953000"/>
            <a:ext cx="9147765" cy="1912088"/>
            <a:chOff x="-3765" y="4832896"/>
            <a:chExt cx="9147765" cy="2032192"/>
          </a:xfrm>
        </p:grpSpPr>
        <p:sp>
          <p:nvSpPr>
            <p:cNvPr id="7" name="Полилиния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Полилиния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Полилиния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Прямая соединительная линия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Дата 29"/>
          <p:cNvSpPr>
            <a:spLocks noGrp="1"/>
          </p:cNvSpPr>
          <p:nvPr>
            <p:ph type="dt" sz="half" idx="10"/>
          </p:nvPr>
        </p:nvSpPr>
        <p:spPr/>
        <p:txBody>
          <a:bodyPr/>
          <a:lstStyle>
            <a:lvl1pPr>
              <a:defRPr>
                <a:solidFill>
                  <a:srgbClr val="FFFFFF"/>
                </a:solidFill>
              </a:defRPr>
            </a:lvl1pPr>
            <a:extLst/>
          </a:lstStyle>
          <a:p>
            <a:fld id="{0A10B29B-2135-461C-A38B-82FD3DBCB593}" type="datetimeFigureOut">
              <a:rPr lang="ru-RU" smtClean="0"/>
              <a:t>14.01.2019</a:t>
            </a:fld>
            <a:endParaRPr lang="ru-RU"/>
          </a:p>
        </p:txBody>
      </p:sp>
      <p:sp>
        <p:nvSpPr>
          <p:cNvPr id="19" name="Нижний колонтитул 18"/>
          <p:cNvSpPr>
            <a:spLocks noGrp="1"/>
          </p:cNvSpPr>
          <p:nvPr>
            <p:ph type="ftr" sz="quarter" idx="11"/>
          </p:nvPr>
        </p:nvSpPr>
        <p:spPr/>
        <p:txBody>
          <a:bodyPr/>
          <a:lstStyle>
            <a:lvl1pPr>
              <a:defRPr>
                <a:solidFill>
                  <a:schemeClr val="accent1">
                    <a:tint val="20000"/>
                  </a:schemeClr>
                </a:solidFill>
              </a:defRPr>
            </a:lvl1pPr>
            <a:extLst/>
          </a:lstStyle>
          <a:p>
            <a:endParaRPr lang="ru-RU"/>
          </a:p>
        </p:txBody>
      </p:sp>
      <p:sp>
        <p:nvSpPr>
          <p:cNvPr id="27" name="Номер слайда 26"/>
          <p:cNvSpPr>
            <a:spLocks noGrp="1"/>
          </p:cNvSpPr>
          <p:nvPr>
            <p:ph type="sldNum" sz="quarter" idx="12"/>
          </p:nvPr>
        </p:nvSpPr>
        <p:spPr/>
        <p:txBody>
          <a:bodyPr/>
          <a:lstStyle>
            <a:lvl1pPr>
              <a:defRPr>
                <a:solidFill>
                  <a:srgbClr val="FFFFFF"/>
                </a:solidFill>
              </a:defRPr>
            </a:lvl1pPr>
            <a:extLst/>
          </a:lstStyle>
          <a:p>
            <a:fld id="{EB6DA892-3DAA-48FA-A2EF-92ACF133B723}"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1481329"/>
            <a:ext cx="8229600" cy="438607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0A10B29B-2135-461C-A38B-82FD3DBCB593}" type="datetimeFigureOut">
              <a:rPr lang="ru-RU" smtClean="0"/>
              <a:t>14.01.2019</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EB6DA892-3DAA-48FA-A2EF-92ACF133B723}"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44013" y="274640"/>
            <a:ext cx="1777470" cy="5592761"/>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1"/>
            <a:ext cx="6324600" cy="5592760"/>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0A10B29B-2135-461C-A38B-82FD3DBCB593}" type="datetimeFigureOut">
              <a:rPr lang="ru-RU" smtClean="0"/>
              <a:t>14.01.2019</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EB6DA892-3DAA-48FA-A2EF-92ACF133B723}"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0A10B29B-2135-461C-A38B-82FD3DBCB593}" type="datetimeFigureOut">
              <a:rPr lang="ru-RU" smtClean="0"/>
              <a:t>14.01.2019</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EB6DA892-3DAA-48FA-A2EF-92ACF133B723}" type="slidenum">
              <a:rPr lang="ru-RU" smtClean="0"/>
              <a:t>‹#›</a:t>
            </a:fld>
            <a:endParaRPr lang="ru-RU"/>
          </a:p>
        </p:txBody>
      </p:sp>
      <p:sp>
        <p:nvSpPr>
          <p:cNvPr id="7" name="Заголовок 6"/>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0A10B29B-2135-461C-A38B-82FD3DBCB593}" type="datetimeFigureOut">
              <a:rPr lang="ru-RU" smtClean="0"/>
              <a:t>14.01.2019</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EB6DA892-3DAA-48FA-A2EF-92ACF133B723}" type="slidenum">
              <a:rPr lang="ru-RU" smtClean="0"/>
              <a:t>‹#›</a:t>
            </a:fld>
            <a:endParaRPr lang="ru-RU"/>
          </a:p>
        </p:txBody>
      </p:sp>
      <p:sp>
        <p:nvSpPr>
          <p:cNvPr id="7" name="Нашивка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Нашивка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bg>
      <p:bgRef idx="1002">
        <a:schemeClr val="bg1"/>
      </p:bgRef>
    </p:bg>
    <p:spTree>
      <p:nvGrpSpPr>
        <p:cNvPr id="1" name=""/>
        <p:cNvGrpSpPr/>
        <p:nvPr/>
      </p:nvGrpSpPr>
      <p:grpSpPr>
        <a:xfrm>
          <a:off x="0" y="0"/>
          <a:ext cx="0" cy="0"/>
          <a:chOff x="0" y="0"/>
          <a:chExt cx="0" cy="0"/>
        </a:xfrm>
      </p:grpSpPr>
      <p:sp>
        <p:nvSpPr>
          <p:cNvPr id="3" name="Объект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0A10B29B-2135-461C-A38B-82FD3DBCB593}" type="datetimeFigureOut">
              <a:rPr lang="ru-RU" smtClean="0"/>
              <a:t>14.01.2019</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EB6DA892-3DAA-48FA-A2EF-92ACF133B723}" type="slidenum">
              <a:rPr lang="ru-RU" smtClean="0"/>
              <a:t>‹#›</a:t>
            </a:fld>
            <a:endParaRPr lang="ru-RU"/>
          </a:p>
        </p:txBody>
      </p:sp>
      <p:sp>
        <p:nvSpPr>
          <p:cNvPr id="8" name="Заголовок 7"/>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Объект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Объект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0A10B29B-2135-461C-A38B-82FD3DBCB593}" type="datetimeFigureOut">
              <a:rPr lang="ru-RU" smtClean="0"/>
              <a:t>14.01.2019</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EB6DA892-3DAA-48FA-A2EF-92ACF133B723}"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bg>
      <p:bgRef idx="1002">
        <a:schemeClr val="bg1"/>
      </p:bgRef>
    </p:bg>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extLst/>
          </a:lstStyle>
          <a:p>
            <a:fld id="{0A10B29B-2135-461C-A38B-82FD3DBCB593}" type="datetimeFigureOut">
              <a:rPr lang="ru-RU" smtClean="0"/>
              <a:t>14.01.2019</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EB6DA892-3DAA-48FA-A2EF-92ACF133B723}" type="slidenum">
              <a:rPr lang="ru-RU" smtClean="0"/>
              <a:t>‹#›</a:t>
            </a:fld>
            <a:endParaRPr lang="ru-RU"/>
          </a:p>
        </p:txBody>
      </p:sp>
      <p:sp>
        <p:nvSpPr>
          <p:cNvPr id="6" name="Заголовок 5"/>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extLst/>
          </a:lstStyle>
          <a:p>
            <a:fld id="{0A10B29B-2135-461C-A38B-82FD3DBCB593}" type="datetimeFigureOut">
              <a:rPr lang="ru-RU" smtClean="0"/>
              <a:t>14.01.2019</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EB6DA892-3DAA-48FA-A2EF-92ACF133B723}"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Объект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6727032" y="6407944"/>
            <a:ext cx="1920240" cy="365760"/>
          </a:xfrm>
        </p:spPr>
        <p:txBody>
          <a:bodyPr/>
          <a:lstStyle>
            <a:extLst/>
          </a:lstStyle>
          <a:p>
            <a:fld id="{0A10B29B-2135-461C-A38B-82FD3DBCB593}" type="datetimeFigureOut">
              <a:rPr lang="ru-RU" smtClean="0"/>
              <a:t>14.01.2019</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EB6DA892-3DAA-48FA-A2EF-92ACF133B723}"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1"/>
      </p:bgRef>
    </p:bg>
    <p:spTree>
      <p:nvGrpSpPr>
        <p:cNvPr id="1" name=""/>
        <p:cNvGrpSpPr/>
        <p:nvPr/>
      </p:nvGrpSpPr>
      <p:grpSpPr>
        <a:xfrm>
          <a:off x="0" y="0"/>
          <a:ext cx="0" cy="0"/>
          <a:chOff x="0" y="0"/>
          <a:chExt cx="0" cy="0"/>
        </a:xfrm>
      </p:grpSpPr>
      <p:sp>
        <p:nvSpPr>
          <p:cNvPr id="4" name="Текст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
        <p:nvSpPr>
          <p:cNvPr id="3" name="Рисунок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ru-RU" smtClean="0"/>
              <a:t>Вставка рисунка</a:t>
            </a:r>
            <a:endParaRPr kumimoji="0" lang="en-US" dirty="0"/>
          </a:p>
        </p:txBody>
      </p:sp>
      <p:sp>
        <p:nvSpPr>
          <p:cNvPr id="5" name="Дата 4"/>
          <p:cNvSpPr>
            <a:spLocks noGrp="1"/>
          </p:cNvSpPr>
          <p:nvPr>
            <p:ph type="dt" sz="half" idx="10"/>
          </p:nvPr>
        </p:nvSpPr>
        <p:spPr/>
        <p:txBody>
          <a:bodyPr/>
          <a:lstStyle>
            <a:lvl1pPr>
              <a:defRPr>
                <a:solidFill>
                  <a:schemeClr val="tx1"/>
                </a:solidFill>
              </a:defRPr>
            </a:lvl1pPr>
            <a:extLst/>
          </a:lstStyle>
          <a:p>
            <a:fld id="{0A10B29B-2135-461C-A38B-82FD3DBCB593}" type="datetimeFigureOut">
              <a:rPr lang="ru-RU" smtClean="0"/>
              <a:t>14.01.2019</a:t>
            </a:fld>
            <a:endParaRPr lang="ru-RU"/>
          </a:p>
        </p:txBody>
      </p:sp>
      <p:sp>
        <p:nvSpPr>
          <p:cNvPr id="6" name="Нижний колонтитул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ru-RU"/>
          </a:p>
        </p:txBody>
      </p:sp>
      <p:sp>
        <p:nvSpPr>
          <p:cNvPr id="7" name="Номер слайда 6"/>
          <p:cNvSpPr>
            <a:spLocks noGrp="1"/>
          </p:cNvSpPr>
          <p:nvPr>
            <p:ph type="sldNum" sz="quarter" idx="12"/>
          </p:nvPr>
        </p:nvSpPr>
        <p:spPr/>
        <p:txBody>
          <a:bodyPr/>
          <a:lstStyle>
            <a:lvl1pPr>
              <a:defRPr>
                <a:solidFill>
                  <a:schemeClr val="tx1"/>
                </a:solidFill>
              </a:defRPr>
            </a:lvl1pPr>
            <a:extLst/>
          </a:lstStyle>
          <a:p>
            <a:fld id="{EB6DA892-3DAA-48FA-A2EF-92ACF133B723}" type="slidenum">
              <a:rPr lang="ru-RU" smtClean="0"/>
              <a:t>‹#›</a:t>
            </a:fld>
            <a:endParaRPr lang="ru-RU"/>
          </a:p>
        </p:txBody>
      </p:sp>
      <p:sp>
        <p:nvSpPr>
          <p:cNvPr id="2" name="Заголовок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ru-RU" smtClean="0"/>
              <a:t>Образец заголовка</a:t>
            </a:r>
            <a:endParaRPr kumimoji="0" lang="en-US"/>
          </a:p>
        </p:txBody>
      </p:sp>
      <p:sp>
        <p:nvSpPr>
          <p:cNvPr id="8" name="Полилиния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Полилиния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Прямоугольный треугольник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Прямая соединительная линия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Нашивка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Нашивка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Полилиния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Полилиния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Прямоугольный треугольник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Прямая соединительная линия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Заголовок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ru-RU" smtClean="0"/>
              <a:t>Образец заголовка</a:t>
            </a:r>
            <a:endParaRPr kumimoji="0" lang="en-US"/>
          </a:p>
        </p:txBody>
      </p:sp>
      <p:sp>
        <p:nvSpPr>
          <p:cNvPr id="30" name="Текст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0A10B29B-2135-461C-A38B-82FD3DBCB593}" type="datetimeFigureOut">
              <a:rPr lang="ru-RU" smtClean="0"/>
              <a:t>14.01.2019</a:t>
            </a:fld>
            <a:endParaRPr lang="ru-RU"/>
          </a:p>
        </p:txBody>
      </p:sp>
      <p:sp>
        <p:nvSpPr>
          <p:cNvPr id="22" name="Нижний колонтитул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ru-RU"/>
          </a:p>
        </p:txBody>
      </p:sp>
      <p:sp>
        <p:nvSpPr>
          <p:cNvPr id="18" name="Номер слайда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EB6DA892-3DAA-48FA-A2EF-92ACF133B723}"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39552" y="332656"/>
            <a:ext cx="7772400" cy="1800200"/>
          </a:xfrm>
        </p:spPr>
        <p:txBody>
          <a:bodyPr>
            <a:noAutofit/>
          </a:bodyPr>
          <a:lstStyle/>
          <a:p>
            <a:r>
              <a:rPr lang="ru-RU" sz="2800" dirty="0" smtClean="0">
                <a:latin typeface="Times New Roman" pitchFamily="18" charset="0"/>
                <a:cs typeface="Times New Roman" pitchFamily="18" charset="0"/>
              </a:rPr>
              <a:t>Муниципальное бюджетное общеобразовательное учреждение средняя общеобразовательная школа №1      с. Троицкое Нанайского муниципального района</a:t>
            </a:r>
            <a:endParaRPr lang="ru-RU" sz="2800" dirty="0">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1403648" y="2852936"/>
            <a:ext cx="6400800" cy="1752600"/>
          </a:xfrm>
        </p:spPr>
        <p:txBody>
          <a:bodyPr>
            <a:normAutofit fontScale="55000" lnSpcReduction="20000"/>
          </a:bodyPr>
          <a:lstStyle/>
          <a:p>
            <a:r>
              <a:rPr lang="ru-RU" sz="2800" dirty="0" smtClean="0">
                <a:latin typeface="Times New Roman" pitchFamily="18" charset="0"/>
                <a:cs typeface="Times New Roman" pitchFamily="18" charset="0"/>
              </a:rPr>
              <a:t>Методический семинар </a:t>
            </a:r>
          </a:p>
          <a:p>
            <a:r>
              <a:rPr lang="ru-RU" sz="2800" dirty="0" smtClean="0">
                <a:latin typeface="Times New Roman" pitchFamily="18" charset="0"/>
                <a:cs typeface="Times New Roman" pitchFamily="18" charset="0"/>
              </a:rPr>
              <a:t>«Смысловое чтение»</a:t>
            </a:r>
          </a:p>
          <a:p>
            <a:endParaRPr lang="ru-RU" sz="2800" dirty="0">
              <a:latin typeface="Times New Roman" pitchFamily="18" charset="0"/>
              <a:cs typeface="Times New Roman" pitchFamily="18" charset="0"/>
            </a:endParaRPr>
          </a:p>
          <a:p>
            <a:endParaRPr lang="ru-RU" sz="2800" dirty="0" smtClean="0">
              <a:latin typeface="Times New Roman" pitchFamily="18" charset="0"/>
              <a:cs typeface="Times New Roman" pitchFamily="18" charset="0"/>
            </a:endParaRPr>
          </a:p>
          <a:p>
            <a:endParaRPr lang="ru-RU" sz="2800" dirty="0">
              <a:latin typeface="Times New Roman" pitchFamily="18" charset="0"/>
              <a:cs typeface="Times New Roman" pitchFamily="18" charset="0"/>
            </a:endParaRPr>
          </a:p>
          <a:p>
            <a:r>
              <a:rPr lang="ru-RU" sz="2800" dirty="0" smtClean="0">
                <a:latin typeface="Times New Roman" pitchFamily="18" charset="0"/>
                <a:cs typeface="Times New Roman" pitchFamily="18" charset="0"/>
              </a:rPr>
              <a:t>Учитель русского языка и литературы </a:t>
            </a:r>
          </a:p>
          <a:p>
            <a:r>
              <a:rPr lang="ru-RU" sz="2800" dirty="0" smtClean="0">
                <a:latin typeface="Times New Roman" pitchFamily="18" charset="0"/>
                <a:cs typeface="Times New Roman" pitchFamily="18" charset="0"/>
              </a:rPr>
              <a:t>Киле Нина Андреевна</a:t>
            </a:r>
            <a:endParaRPr lang="ru-RU" sz="2800" dirty="0">
              <a:latin typeface="Times New Roman" pitchFamily="18" charset="0"/>
              <a:cs typeface="Times New Roman" pitchFamily="18" charset="0"/>
            </a:endParaRPr>
          </a:p>
        </p:txBody>
      </p:sp>
    </p:spTree>
    <p:extLst>
      <p:ext uri="{BB962C8B-B14F-4D97-AF65-F5344CB8AC3E}">
        <p14:creationId xmlns:p14="http://schemas.microsoft.com/office/powerpoint/2010/main" val="36012453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pPr marL="0" indent="0">
              <a:buNone/>
            </a:pPr>
            <a:r>
              <a:rPr lang="ru-RU" dirty="0" smtClean="0"/>
              <a:t>Прием «Чтение </a:t>
            </a:r>
            <a:r>
              <a:rPr lang="ru-RU" dirty="0"/>
              <a:t>про себя с пометками</a:t>
            </a:r>
            <a:r>
              <a:rPr lang="ru-RU" dirty="0" smtClean="0"/>
              <a:t>».</a:t>
            </a:r>
          </a:p>
          <a:p>
            <a:pPr marL="0" indent="0">
              <a:buNone/>
            </a:pPr>
            <a:endParaRPr lang="ru-RU" dirty="0" smtClean="0"/>
          </a:p>
          <a:p>
            <a:pPr marL="0" indent="0">
              <a:buNone/>
            </a:pPr>
            <a:r>
              <a:rPr lang="ru-RU" dirty="0" smtClean="0"/>
              <a:t>Задание: читая текст про себя, подчеркни карандашом главные слова, которые бы говорили о человеке в футляре, его описании, внешние проявления футляра в жизни главного героя рассказа Беликова.</a:t>
            </a:r>
          </a:p>
          <a:p>
            <a:pPr marL="0" indent="0">
              <a:buNone/>
            </a:pPr>
            <a:r>
              <a:rPr lang="ru-RU" dirty="0" smtClean="0"/>
              <a:t>-Каким предстает человеком перед нами </a:t>
            </a:r>
            <a:r>
              <a:rPr lang="ru-RU" dirty="0"/>
              <a:t>Б</a:t>
            </a:r>
            <a:r>
              <a:rPr lang="ru-RU" dirty="0" smtClean="0"/>
              <a:t>еликов?</a:t>
            </a:r>
            <a:endParaRPr lang="ru-RU" dirty="0"/>
          </a:p>
        </p:txBody>
      </p:sp>
      <p:sp>
        <p:nvSpPr>
          <p:cNvPr id="2" name="Заголовок 1"/>
          <p:cNvSpPr>
            <a:spLocks noGrp="1"/>
          </p:cNvSpPr>
          <p:nvPr>
            <p:ph type="title"/>
          </p:nvPr>
        </p:nvSpPr>
        <p:spPr/>
        <p:txBody>
          <a:bodyPr/>
          <a:lstStyle/>
          <a:p>
            <a:r>
              <a:rPr lang="ru-RU" dirty="0" smtClean="0"/>
              <a:t>Текстовая работа</a:t>
            </a:r>
            <a:endParaRPr lang="ru-RU" dirty="0"/>
          </a:p>
        </p:txBody>
      </p:sp>
    </p:spTree>
    <p:extLst>
      <p:ext uri="{BB962C8B-B14F-4D97-AF65-F5344CB8AC3E}">
        <p14:creationId xmlns:p14="http://schemas.microsoft.com/office/powerpoint/2010/main" val="17855384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1196752"/>
            <a:ext cx="8229600" cy="5040560"/>
          </a:xfrm>
        </p:spPr>
        <p:txBody>
          <a:bodyPr>
            <a:normAutofit fontScale="25000" lnSpcReduction="20000"/>
          </a:bodyPr>
          <a:lstStyle/>
          <a:p>
            <a:pPr marL="0" indent="0">
              <a:buNone/>
            </a:pPr>
            <a:r>
              <a:rPr lang="ru-RU" sz="8000" b="1" dirty="0" smtClean="0">
                <a:latin typeface="Times New Roman" pitchFamily="18" charset="0"/>
                <a:cs typeface="Times New Roman" pitchFamily="18" charset="0"/>
              </a:rPr>
              <a:t>Прием «Вопросы </a:t>
            </a:r>
            <a:r>
              <a:rPr lang="ru-RU" sz="8000" b="1" dirty="0">
                <a:latin typeface="Times New Roman" pitchFamily="18" charset="0"/>
                <a:cs typeface="Times New Roman" pitchFamily="18" charset="0"/>
              </a:rPr>
              <a:t>после текста</a:t>
            </a:r>
            <a:r>
              <a:rPr lang="ru-RU" sz="8000" b="1" dirty="0" smtClean="0">
                <a:latin typeface="Times New Roman" pitchFamily="18" charset="0"/>
                <a:cs typeface="Times New Roman" pitchFamily="18" charset="0"/>
              </a:rPr>
              <a:t>»</a:t>
            </a:r>
          </a:p>
          <a:p>
            <a:pPr marL="0" indent="0">
              <a:buNone/>
            </a:pPr>
            <a:endParaRPr lang="ru-RU" sz="8000" b="1" dirty="0" smtClean="0">
              <a:latin typeface="Times New Roman" pitchFamily="18" charset="0"/>
              <a:cs typeface="Times New Roman" pitchFamily="18" charset="0"/>
            </a:endParaRPr>
          </a:p>
          <a:p>
            <a:pPr marL="514350" indent="-514350">
              <a:buAutoNum type="arabicPeriod"/>
            </a:pPr>
            <a:r>
              <a:rPr lang="ru-RU" sz="8000" dirty="0" smtClean="0">
                <a:latin typeface="Times New Roman" pitchFamily="18" charset="0"/>
                <a:cs typeface="Times New Roman" pitchFamily="18" charset="0"/>
              </a:rPr>
              <a:t>Где расположились на ночлег запоздавшие охотники?</a:t>
            </a:r>
          </a:p>
          <a:p>
            <a:pPr marL="514350" indent="-514350">
              <a:buAutoNum type="arabicPeriod"/>
            </a:pPr>
            <a:r>
              <a:rPr lang="ru-RU" sz="8000" dirty="0" smtClean="0">
                <a:latin typeface="Times New Roman" pitchFamily="18" charset="0"/>
                <a:cs typeface="Times New Roman" pitchFamily="18" charset="0"/>
              </a:rPr>
              <a:t>Какая фамилия была у ветеринарного врача Ивана </a:t>
            </a:r>
            <a:r>
              <a:rPr lang="ru-RU" sz="8000" dirty="0" err="1" smtClean="0">
                <a:latin typeface="Times New Roman" pitchFamily="18" charset="0"/>
                <a:cs typeface="Times New Roman" pitchFamily="18" charset="0"/>
              </a:rPr>
              <a:t>Иваныча</a:t>
            </a:r>
            <a:r>
              <a:rPr lang="ru-RU" sz="8000" dirty="0" smtClean="0">
                <a:latin typeface="Times New Roman" pitchFamily="18" charset="0"/>
                <a:cs typeface="Times New Roman" pitchFamily="18" charset="0"/>
              </a:rPr>
              <a:t>?</a:t>
            </a:r>
          </a:p>
          <a:p>
            <a:pPr marL="514350" indent="-514350">
              <a:buAutoNum type="arabicPeriod"/>
            </a:pPr>
            <a:r>
              <a:rPr lang="ru-RU" sz="8000" dirty="0" smtClean="0">
                <a:latin typeface="Times New Roman" pitchFamily="18" charset="0"/>
                <a:cs typeface="Times New Roman" pitchFamily="18" charset="0"/>
              </a:rPr>
              <a:t>Как Чехов описал Иван </a:t>
            </a:r>
            <a:r>
              <a:rPr lang="ru-RU" sz="8000" dirty="0" err="1" smtClean="0">
                <a:latin typeface="Times New Roman" pitchFamily="18" charset="0"/>
                <a:cs typeface="Times New Roman" pitchFamily="18" charset="0"/>
              </a:rPr>
              <a:t>Иваныча</a:t>
            </a:r>
            <a:r>
              <a:rPr lang="ru-RU" sz="8000" dirty="0" smtClean="0">
                <a:latin typeface="Times New Roman" pitchFamily="18" charset="0"/>
                <a:cs typeface="Times New Roman" pitchFamily="18" charset="0"/>
              </a:rPr>
              <a:t>?</a:t>
            </a:r>
          </a:p>
          <a:p>
            <a:pPr marL="514350" indent="-514350">
              <a:buAutoNum type="arabicPeriod"/>
            </a:pPr>
            <a:r>
              <a:rPr lang="ru-RU" sz="8000" dirty="0" smtClean="0">
                <a:latin typeface="Times New Roman" pitchFamily="18" charset="0"/>
                <a:cs typeface="Times New Roman" pitchFamily="18" charset="0"/>
              </a:rPr>
              <a:t>Какой предмет преподавал Беликов?</a:t>
            </a:r>
          </a:p>
          <a:p>
            <a:pPr marL="514350" indent="-514350">
              <a:buAutoNum type="arabicPeriod"/>
            </a:pPr>
            <a:r>
              <a:rPr lang="ru-RU" sz="8000" dirty="0" smtClean="0">
                <a:latin typeface="Times New Roman" pitchFamily="18" charset="0"/>
                <a:cs typeface="Times New Roman" pitchFamily="18" charset="0"/>
              </a:rPr>
              <a:t>Какое имя и отчество было у Беликова?</a:t>
            </a:r>
          </a:p>
          <a:p>
            <a:pPr marL="514350" indent="-514350">
              <a:buAutoNum type="arabicPeriod"/>
            </a:pPr>
            <a:r>
              <a:rPr lang="ru-RU" sz="8000" dirty="0" smtClean="0">
                <a:latin typeface="Times New Roman" pitchFamily="18" charset="0"/>
                <a:cs typeface="Times New Roman" pitchFamily="18" charset="0"/>
              </a:rPr>
              <a:t>Какую обувь носил учитель Беликов?</a:t>
            </a:r>
          </a:p>
          <a:p>
            <a:pPr marL="514350" indent="-514350">
              <a:buAutoNum type="arabicPeriod"/>
            </a:pPr>
            <a:r>
              <a:rPr lang="ru-RU" sz="8000" dirty="0" smtClean="0">
                <a:latin typeface="Times New Roman" pitchFamily="18" charset="0"/>
                <a:cs typeface="Times New Roman" pitchFamily="18" charset="0"/>
              </a:rPr>
              <a:t>Какого рода печатный материал нравился Беликову?</a:t>
            </a:r>
          </a:p>
          <a:p>
            <a:pPr marL="514350" indent="-514350">
              <a:buAutoNum type="arabicPeriod"/>
            </a:pPr>
            <a:r>
              <a:rPr lang="ru-RU" sz="8000" dirty="0" smtClean="0">
                <a:latin typeface="Times New Roman" pitchFamily="18" charset="0"/>
                <a:cs typeface="Times New Roman" pitchFamily="18" charset="0"/>
              </a:rPr>
              <a:t>Какое любимое выражение было у Беликова?</a:t>
            </a:r>
          </a:p>
          <a:p>
            <a:pPr marL="514350" indent="-514350">
              <a:buAutoNum type="arabicPeriod"/>
            </a:pPr>
            <a:r>
              <a:rPr lang="ru-RU" sz="8000" dirty="0" smtClean="0">
                <a:latin typeface="Times New Roman" pitchFamily="18" charset="0"/>
                <a:cs typeface="Times New Roman" pitchFamily="18" charset="0"/>
              </a:rPr>
              <a:t>Каким образом Беликов поддерживал «добрые отношения с товарищами?»</a:t>
            </a:r>
          </a:p>
          <a:p>
            <a:pPr marL="514350" indent="-514350">
              <a:buAutoNum type="arabicPeriod"/>
            </a:pPr>
            <a:r>
              <a:rPr lang="ru-RU" sz="8000" dirty="0" smtClean="0">
                <a:latin typeface="Times New Roman" pitchFamily="18" charset="0"/>
                <a:cs typeface="Times New Roman" pitchFamily="18" charset="0"/>
              </a:rPr>
              <a:t>Каким образом любовь повлияла на Беликова?</a:t>
            </a:r>
          </a:p>
          <a:p>
            <a:pPr marL="514350" indent="-514350">
              <a:buAutoNum type="arabicPeriod"/>
            </a:pPr>
            <a:r>
              <a:rPr lang="ru-RU" sz="8000" dirty="0" smtClean="0">
                <a:latin typeface="Times New Roman" pitchFamily="18" charset="0"/>
                <a:cs typeface="Times New Roman" pitchFamily="18" charset="0"/>
              </a:rPr>
              <a:t>Какое действие </a:t>
            </a:r>
            <a:r>
              <a:rPr lang="ru-RU" sz="8000" dirty="0">
                <a:latin typeface="Times New Roman" pitchFamily="18" charset="0"/>
                <a:cs typeface="Times New Roman" pitchFamily="18" charset="0"/>
              </a:rPr>
              <a:t>В</a:t>
            </a:r>
            <a:r>
              <a:rPr lang="ru-RU" sz="8000" dirty="0" smtClean="0">
                <a:latin typeface="Times New Roman" pitchFamily="18" charset="0"/>
                <a:cs typeface="Times New Roman" pitchFamily="18" charset="0"/>
              </a:rPr>
              <a:t>ареньки глубоко возмутило Беликова?</a:t>
            </a:r>
          </a:p>
          <a:p>
            <a:pPr marL="514350" indent="-514350">
              <a:buAutoNum type="arabicPeriod"/>
            </a:pPr>
            <a:r>
              <a:rPr lang="ru-RU" sz="8000" dirty="0" smtClean="0">
                <a:latin typeface="Times New Roman" pitchFamily="18" charset="0"/>
                <a:cs typeface="Times New Roman" pitchFamily="18" charset="0"/>
              </a:rPr>
              <a:t>В каком возрасте был Беликов?</a:t>
            </a:r>
          </a:p>
          <a:p>
            <a:pPr marL="514350" indent="-514350">
              <a:buAutoNum type="arabicPeriod"/>
            </a:pPr>
            <a:r>
              <a:rPr lang="ru-RU" sz="8000" dirty="0" smtClean="0">
                <a:latin typeface="Times New Roman" pitchFamily="18" charset="0"/>
                <a:cs typeface="Times New Roman" pitchFamily="18" charset="0"/>
              </a:rPr>
              <a:t>Что такое футляр для героев в конце произведения?</a:t>
            </a:r>
            <a:br>
              <a:rPr lang="ru-RU" sz="8000" dirty="0" smtClean="0">
                <a:latin typeface="Times New Roman" pitchFamily="18" charset="0"/>
                <a:cs typeface="Times New Roman" pitchFamily="18" charset="0"/>
              </a:rPr>
            </a:br>
            <a:endParaRPr lang="ru-RU" sz="8000" dirty="0" smtClean="0">
              <a:latin typeface="Times New Roman" pitchFamily="18" charset="0"/>
              <a:cs typeface="Times New Roman" pitchFamily="18" charset="0"/>
            </a:endParaRPr>
          </a:p>
          <a:p>
            <a:pPr marL="514350" indent="-514350">
              <a:buAutoNum type="arabicPeriod"/>
            </a:pPr>
            <a:endParaRPr lang="ru-RU" sz="3800" dirty="0" smtClean="0">
              <a:latin typeface="Times New Roman" pitchFamily="18" charset="0"/>
              <a:cs typeface="Times New Roman" pitchFamily="18" charset="0"/>
            </a:endParaRPr>
          </a:p>
          <a:p>
            <a:pPr marL="0" indent="0">
              <a:buNone/>
            </a:pPr>
            <a:endParaRPr lang="ru-RU" dirty="0" smtClean="0"/>
          </a:p>
        </p:txBody>
      </p:sp>
      <p:sp>
        <p:nvSpPr>
          <p:cNvPr id="2" name="Заголовок 1"/>
          <p:cNvSpPr>
            <a:spLocks noGrp="1"/>
          </p:cNvSpPr>
          <p:nvPr>
            <p:ph type="title"/>
          </p:nvPr>
        </p:nvSpPr>
        <p:spPr>
          <a:xfrm>
            <a:off x="457200" y="274638"/>
            <a:ext cx="8229600" cy="706090"/>
          </a:xfrm>
        </p:spPr>
        <p:txBody>
          <a:bodyPr>
            <a:normAutofit/>
          </a:bodyPr>
          <a:lstStyle/>
          <a:p>
            <a:r>
              <a:rPr lang="ru-RU" sz="2800" b="1" dirty="0" err="1" smtClean="0">
                <a:latin typeface="Times New Roman" pitchFamily="18" charset="0"/>
                <a:cs typeface="Times New Roman" pitchFamily="18" charset="0"/>
              </a:rPr>
              <a:t>Послетекстовая</a:t>
            </a:r>
            <a:r>
              <a:rPr lang="ru-RU" sz="2800" b="1" dirty="0" smtClean="0">
                <a:latin typeface="Times New Roman" pitchFamily="18" charset="0"/>
                <a:cs typeface="Times New Roman" pitchFamily="18" charset="0"/>
              </a:rPr>
              <a:t> работа</a:t>
            </a:r>
            <a:endParaRPr lang="ru-RU" sz="2800" b="1" dirty="0">
              <a:latin typeface="Times New Roman" pitchFamily="18" charset="0"/>
              <a:cs typeface="Times New Roman" pitchFamily="18" charset="0"/>
            </a:endParaRPr>
          </a:p>
        </p:txBody>
      </p:sp>
    </p:spTree>
    <p:extLst>
      <p:ext uri="{BB962C8B-B14F-4D97-AF65-F5344CB8AC3E}">
        <p14:creationId xmlns:p14="http://schemas.microsoft.com/office/powerpoint/2010/main" val="9873864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pPr marL="0" indent="0">
              <a:buNone/>
            </a:pPr>
            <a:r>
              <a:rPr lang="ru-RU" dirty="0" smtClean="0"/>
              <a:t>Использование данных приемов на разных этапах работы с текстом способствуют формированию у учащихся навыков смыслового чтения.</a:t>
            </a:r>
            <a:endParaRPr lang="ru-RU" dirty="0"/>
          </a:p>
        </p:txBody>
      </p:sp>
      <p:sp>
        <p:nvSpPr>
          <p:cNvPr id="2" name="Заголовок 1"/>
          <p:cNvSpPr>
            <a:spLocks noGrp="1"/>
          </p:cNvSpPr>
          <p:nvPr>
            <p:ph type="title"/>
          </p:nvPr>
        </p:nvSpPr>
        <p:spPr/>
        <p:txBody>
          <a:bodyPr/>
          <a:lstStyle/>
          <a:p>
            <a:r>
              <a:rPr lang="ru-RU" dirty="0" smtClean="0"/>
              <a:t>Вывод</a:t>
            </a:r>
            <a:endParaRPr lang="ru-RU" dirty="0"/>
          </a:p>
        </p:txBody>
      </p:sp>
    </p:spTree>
    <p:extLst>
      <p:ext uri="{BB962C8B-B14F-4D97-AF65-F5344CB8AC3E}">
        <p14:creationId xmlns:p14="http://schemas.microsoft.com/office/powerpoint/2010/main" val="3955341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23528" y="692696"/>
            <a:ext cx="8229600" cy="4525963"/>
          </a:xfrm>
        </p:spPr>
        <p:txBody>
          <a:bodyPr>
            <a:normAutofit/>
          </a:bodyPr>
          <a:lstStyle/>
          <a:p>
            <a:pPr marL="0" indent="0">
              <a:buNone/>
            </a:pPr>
            <a:r>
              <a:rPr lang="ru-RU" sz="2800" dirty="0" smtClean="0">
                <a:latin typeface="Times New Roman" pitchFamily="18" charset="0"/>
                <a:cs typeface="Times New Roman" pitchFamily="18" charset="0"/>
              </a:rPr>
              <a:t>Учить детей говорить, читать вслух, пересказывать текст, строить монологическое высказывание, вести диалог должен каждый учитель на своих уроках. Каждый учитель должен требовать от учащихся при монологическом высказывании соблюдение норм грамотной речи. И эта обязанность не только учителей русского языка и литературы. Устное собеседование, получение допуска к сдаче ОГЭ- это ответственность каждого учителя-предметника.</a:t>
            </a:r>
            <a:endParaRPr lang="ru-RU" sz="2800" dirty="0">
              <a:latin typeface="Times New Roman" pitchFamily="18" charset="0"/>
              <a:cs typeface="Times New Roman" pitchFamily="18" charset="0"/>
            </a:endParaRPr>
          </a:p>
        </p:txBody>
      </p:sp>
    </p:spTree>
    <p:extLst>
      <p:ext uri="{BB962C8B-B14F-4D97-AF65-F5344CB8AC3E}">
        <p14:creationId xmlns:p14="http://schemas.microsoft.com/office/powerpoint/2010/main" val="23580492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r>
              <a:rPr lang="ru-RU" dirty="0" smtClean="0"/>
              <a:t>Спасибо за внимание!</a:t>
            </a:r>
            <a:endParaRPr lang="ru-RU" dirty="0"/>
          </a:p>
        </p:txBody>
      </p:sp>
    </p:spTree>
    <p:extLst>
      <p:ext uri="{BB962C8B-B14F-4D97-AF65-F5344CB8AC3E}">
        <p14:creationId xmlns:p14="http://schemas.microsoft.com/office/powerpoint/2010/main" val="32861103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a:bodyPr>
          <a:lstStyle/>
          <a:p>
            <a:pPr marL="0" indent="0">
              <a:buNone/>
            </a:pPr>
            <a:r>
              <a:rPr lang="ru-RU" sz="2400" dirty="0" smtClean="0">
                <a:latin typeface="Times New Roman" pitchFamily="18" charset="0"/>
                <a:cs typeface="Times New Roman" pitchFamily="18" charset="0"/>
              </a:rPr>
              <a:t>На своих уроках русского языка и литературы в 6 классах я использую адаптированную междисциплинарную программу «Смысловое чтение» разработанную на основе Программы «Стратегии смыслового чтения и работа с текстом» составленной на основе требований федерального государственного образовательного стандарта основного общего образования. В ФГОС ООО в п.10 «</a:t>
            </a:r>
            <a:r>
              <a:rPr lang="ru-RU" sz="2400" dirty="0" err="1" smtClean="0">
                <a:latin typeface="Times New Roman" pitchFamily="18" charset="0"/>
                <a:cs typeface="Times New Roman" pitchFamily="18" charset="0"/>
              </a:rPr>
              <a:t>Метапредметные</a:t>
            </a:r>
            <a:r>
              <a:rPr lang="ru-RU" sz="2400" dirty="0" smtClean="0">
                <a:latin typeface="Times New Roman" pitchFamily="18" charset="0"/>
                <a:cs typeface="Times New Roman" pitchFamily="18" charset="0"/>
              </a:rPr>
              <a:t> результаты освоения основной образовательной программы основного общего образования» выделяет отдельным умением «смысловое чтение».</a:t>
            </a:r>
            <a:r>
              <a:rPr lang="ru-RU" sz="2400" dirty="0" smtClean="0">
                <a:latin typeface="Times New Roman" pitchFamily="18" charset="0"/>
                <a:cs typeface="Times New Roman" pitchFamily="18" charset="0"/>
              </a:rPr>
              <a:t> Мой методический семинар посвящен  приемам работы с текстом, которые я использую в работе.</a:t>
            </a:r>
          </a:p>
          <a:p>
            <a:pPr marL="0" indent="0">
              <a:buNone/>
            </a:pPr>
            <a:endParaRPr lang="ru-RU" sz="2400" dirty="0">
              <a:latin typeface="Times New Roman" pitchFamily="18" charset="0"/>
              <a:cs typeface="Times New Roman" pitchFamily="18" charset="0"/>
            </a:endParaRPr>
          </a:p>
        </p:txBody>
      </p:sp>
      <p:sp>
        <p:nvSpPr>
          <p:cNvPr id="2" name="Заголовок 1"/>
          <p:cNvSpPr>
            <a:spLocks noGrp="1"/>
          </p:cNvSpPr>
          <p:nvPr>
            <p:ph type="title"/>
          </p:nvPr>
        </p:nvSpPr>
        <p:spPr/>
        <p:txBody>
          <a:bodyPr/>
          <a:lstStyle/>
          <a:p>
            <a:r>
              <a:rPr lang="ru-RU" dirty="0" smtClean="0"/>
              <a:t>Пояснительная записка</a:t>
            </a:r>
            <a:endParaRPr lang="ru-RU" dirty="0"/>
          </a:p>
        </p:txBody>
      </p:sp>
    </p:spTree>
    <p:extLst>
      <p:ext uri="{BB962C8B-B14F-4D97-AF65-F5344CB8AC3E}">
        <p14:creationId xmlns:p14="http://schemas.microsoft.com/office/powerpoint/2010/main" val="41490583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980728"/>
            <a:ext cx="8229600" cy="2880320"/>
          </a:xfrm>
        </p:spPr>
        <p:txBody>
          <a:bodyPr>
            <a:normAutofit/>
          </a:bodyPr>
          <a:lstStyle/>
          <a:p>
            <a:r>
              <a:rPr lang="ru-RU" dirty="0" smtClean="0"/>
              <a:t>Возрастные психологические особенности </a:t>
            </a:r>
            <a:br>
              <a:rPr lang="ru-RU" dirty="0" smtClean="0"/>
            </a:br>
            <a:r>
              <a:rPr lang="ru-RU" dirty="0" smtClean="0"/>
              <a:t>умения смыслового чтения </a:t>
            </a:r>
            <a:endParaRPr lang="ru-RU" dirty="0"/>
          </a:p>
        </p:txBody>
      </p:sp>
    </p:spTree>
    <p:extLst>
      <p:ext uri="{BB962C8B-B14F-4D97-AF65-F5344CB8AC3E}">
        <p14:creationId xmlns:p14="http://schemas.microsoft.com/office/powerpoint/2010/main" val="16885151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lnSpcReduction="10000"/>
          </a:bodyPr>
          <a:lstStyle/>
          <a:p>
            <a:pPr marL="0" indent="0">
              <a:buNone/>
            </a:pPr>
            <a:r>
              <a:rPr lang="ru-RU" sz="2400" dirty="0" smtClean="0">
                <a:latin typeface="Times New Roman" pitchFamily="18" charset="0"/>
                <a:cs typeface="Times New Roman" pitchFamily="18" charset="0"/>
              </a:rPr>
              <a:t>У шестиклассников происходят важные процессы, связанные с перестройкой памяти. Активно развивается логическая память, но замедляется развитие механической памяти, что связано с увеличением объема информации. </a:t>
            </a:r>
          </a:p>
          <a:p>
            <a:pPr marL="0" indent="0">
              <a:buNone/>
            </a:pPr>
            <a:r>
              <a:rPr lang="ru-RU" sz="2400" dirty="0" smtClean="0">
                <a:latin typeface="Times New Roman" pitchFamily="18" charset="0"/>
                <a:cs typeface="Times New Roman" pitchFamily="18" charset="0"/>
              </a:rPr>
              <a:t>Можно говорить о </a:t>
            </a:r>
            <a:r>
              <a:rPr lang="ru-RU" sz="2400" dirty="0" err="1" smtClean="0">
                <a:latin typeface="Times New Roman" pitchFamily="18" charset="0"/>
                <a:cs typeface="Times New Roman" pitchFamily="18" charset="0"/>
              </a:rPr>
              <a:t>сформированности</a:t>
            </a:r>
            <a:r>
              <a:rPr lang="ru-RU" sz="2400" dirty="0" smtClean="0">
                <a:latin typeface="Times New Roman" pitchFamily="18" charset="0"/>
                <a:cs typeface="Times New Roman" pitchFamily="18" charset="0"/>
              </a:rPr>
              <a:t> словесно-логического мышления, на основе которого начинается становление теоретического рефлексивного мышления, характерного высокому уровню развития интеллекта.</a:t>
            </a:r>
          </a:p>
          <a:p>
            <a:pPr marL="0" indent="0">
              <a:buNone/>
            </a:pPr>
            <a:endParaRPr lang="ru-RU" sz="2400" dirty="0">
              <a:latin typeface="Times New Roman" pitchFamily="18" charset="0"/>
              <a:cs typeface="Times New Roman" pitchFamily="18" charset="0"/>
            </a:endParaRPr>
          </a:p>
          <a:p>
            <a:pPr marL="0" indent="0">
              <a:buNone/>
            </a:pPr>
            <a:r>
              <a:rPr lang="ru-RU" sz="2400" b="1" dirty="0" smtClean="0">
                <a:latin typeface="Times New Roman" pitchFamily="18" charset="0"/>
                <a:cs typeface="Times New Roman" pitchFamily="18" charset="0"/>
              </a:rPr>
              <a:t>Рекомендация:</a:t>
            </a:r>
            <a:r>
              <a:rPr lang="ru-RU" sz="2400" dirty="0" smtClean="0">
                <a:latin typeface="Times New Roman" pitchFamily="18" charset="0"/>
                <a:cs typeface="Times New Roman" pitchFamily="18" charset="0"/>
              </a:rPr>
              <a:t> помогая ребенку делать уроки, не надо заставлять их заучивать заданный материал наизусть, кроме стихотворений. Ребенок должен понимать то, что учит. </a:t>
            </a:r>
            <a:endParaRPr lang="ru-RU" sz="2400" dirty="0">
              <a:latin typeface="Times New Roman" pitchFamily="18" charset="0"/>
              <a:cs typeface="Times New Roman" pitchFamily="18" charset="0"/>
            </a:endParaRPr>
          </a:p>
        </p:txBody>
      </p:sp>
      <p:sp>
        <p:nvSpPr>
          <p:cNvPr id="2" name="Заголовок 1"/>
          <p:cNvSpPr>
            <a:spLocks noGrp="1"/>
          </p:cNvSpPr>
          <p:nvPr>
            <p:ph type="title"/>
          </p:nvPr>
        </p:nvSpPr>
        <p:spPr/>
        <p:txBody>
          <a:bodyPr/>
          <a:lstStyle/>
          <a:p>
            <a:r>
              <a:rPr lang="ru-RU" dirty="0" smtClean="0"/>
              <a:t>6 класс (11 -12 лет)</a:t>
            </a:r>
            <a:endParaRPr lang="ru-RU" dirty="0"/>
          </a:p>
        </p:txBody>
      </p:sp>
    </p:spTree>
    <p:extLst>
      <p:ext uri="{BB962C8B-B14F-4D97-AF65-F5344CB8AC3E}">
        <p14:creationId xmlns:p14="http://schemas.microsoft.com/office/powerpoint/2010/main" val="5186292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a:bodyPr>
          <a:lstStyle/>
          <a:p>
            <a:r>
              <a:rPr lang="ru-RU" sz="2400" dirty="0" smtClean="0">
                <a:latin typeface="Times New Roman" pitchFamily="18" charset="0"/>
                <a:cs typeface="Times New Roman" pitchFamily="18" charset="0"/>
              </a:rPr>
              <a:t>Современные подростки предпочитают проводить свободное время перед экраном планшета, телефона, компьютера или телевизора. Зависимость от гаджетов приводит детей к неспособности концентрироваться  при чтении текста. Понимая отдельные слова или короткие предложения не могут </a:t>
            </a:r>
            <a:r>
              <a:rPr lang="ru-RU" sz="2400" dirty="0" smtClean="0">
                <a:latin typeface="Times New Roman" pitchFamily="18" charset="0"/>
                <a:cs typeface="Times New Roman" pitchFamily="18" charset="0"/>
              </a:rPr>
              <a:t>понять смысл текста в целом.</a:t>
            </a:r>
          </a:p>
          <a:p>
            <a:r>
              <a:rPr lang="ru-RU" sz="2400" dirty="0" smtClean="0">
                <a:latin typeface="Times New Roman" pitchFamily="18" charset="0"/>
                <a:cs typeface="Times New Roman" pitchFamily="18" charset="0"/>
              </a:rPr>
              <a:t>Так появилась необходимость формирования ученика как мыслящего читателя.</a:t>
            </a:r>
            <a:endParaRPr lang="ru-RU" sz="2400" dirty="0">
              <a:latin typeface="Times New Roman" pitchFamily="18" charset="0"/>
              <a:cs typeface="Times New Roman" pitchFamily="18" charset="0"/>
            </a:endParaRPr>
          </a:p>
        </p:txBody>
      </p:sp>
      <p:sp>
        <p:nvSpPr>
          <p:cNvPr id="2" name="Заголовок 1"/>
          <p:cNvSpPr>
            <a:spLocks noGrp="1"/>
          </p:cNvSpPr>
          <p:nvPr>
            <p:ph type="title"/>
          </p:nvPr>
        </p:nvSpPr>
        <p:spPr/>
        <p:txBody>
          <a:bodyPr>
            <a:normAutofit/>
          </a:bodyPr>
          <a:lstStyle/>
          <a:p>
            <a:r>
              <a:rPr lang="ru-RU" sz="2800" b="1" dirty="0" smtClean="0">
                <a:latin typeface="Times New Roman" pitchFamily="18" charset="0"/>
                <a:cs typeface="Times New Roman" pitchFamily="18" charset="0"/>
              </a:rPr>
              <a:t>Актуальность</a:t>
            </a:r>
            <a:endParaRPr lang="ru-RU" sz="2800" b="1" dirty="0">
              <a:latin typeface="Times New Roman" pitchFamily="18" charset="0"/>
              <a:cs typeface="Times New Roman" pitchFamily="18" charset="0"/>
            </a:endParaRPr>
          </a:p>
        </p:txBody>
      </p:sp>
    </p:spTree>
    <p:extLst>
      <p:ext uri="{BB962C8B-B14F-4D97-AF65-F5344CB8AC3E}">
        <p14:creationId xmlns:p14="http://schemas.microsoft.com/office/powerpoint/2010/main" val="23994397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a:bodyPr>
          <a:lstStyle/>
          <a:p>
            <a:pPr marL="0" indent="0">
              <a:buNone/>
            </a:pPr>
            <a:r>
              <a:rPr lang="ru-RU" sz="2400" dirty="0" smtClean="0">
                <a:latin typeface="Times New Roman" pitchFamily="18" charset="0"/>
                <a:cs typeface="Times New Roman" pitchFamily="18" charset="0"/>
              </a:rPr>
              <a:t>Смысловое </a:t>
            </a:r>
            <a:r>
              <a:rPr lang="ru-RU" sz="2400" dirty="0">
                <a:latin typeface="Times New Roman" pitchFamily="18" charset="0"/>
                <a:cs typeface="Times New Roman" pitchFamily="18" charset="0"/>
              </a:rPr>
              <a:t>чтение - - это чтение, которое нацелено на понимание читающим смыслового содержания текста. </a:t>
            </a:r>
            <a:endParaRPr lang="ru-RU" sz="2400" dirty="0" smtClean="0">
              <a:latin typeface="Times New Roman" pitchFamily="18" charset="0"/>
              <a:cs typeface="Times New Roman" pitchFamily="18" charset="0"/>
            </a:endParaRPr>
          </a:p>
          <a:p>
            <a:pPr marL="0" indent="0">
              <a:buNone/>
            </a:pPr>
            <a:endParaRPr lang="ru-RU" sz="2400" dirty="0">
              <a:latin typeface="Times New Roman" pitchFamily="18" charset="0"/>
              <a:cs typeface="Times New Roman" pitchFamily="18" charset="0"/>
            </a:endParaRPr>
          </a:p>
          <a:p>
            <a:pPr marL="0" indent="0">
              <a:buNone/>
            </a:pPr>
            <a:r>
              <a:rPr lang="ru-RU" sz="2400" dirty="0" smtClean="0">
                <a:latin typeface="Times New Roman" pitchFamily="18" charset="0"/>
                <a:cs typeface="Times New Roman" pitchFamily="18" charset="0"/>
              </a:rPr>
              <a:t>Цель </a:t>
            </a:r>
            <a:r>
              <a:rPr lang="ru-RU" sz="2400" dirty="0">
                <a:latin typeface="Times New Roman" pitchFamily="18" charset="0"/>
                <a:cs typeface="Times New Roman" pitchFamily="18" charset="0"/>
              </a:rPr>
              <a:t>- формирование умения воспринимать текст, как единое смысловое целое (точно и полно понять содержание текста и практически осмыслить извлечённую информацию). </a:t>
            </a:r>
            <a:r>
              <a:rPr lang="ru-RU" sz="2400" dirty="0" smtClean="0">
                <a:latin typeface="Times New Roman" pitchFamily="18" charset="0"/>
                <a:cs typeface="Times New Roman" pitchFamily="18" charset="0"/>
              </a:rPr>
              <a:t> </a:t>
            </a:r>
          </a:p>
          <a:p>
            <a:pPr marL="0" indent="0">
              <a:buNone/>
            </a:pPr>
            <a:endParaRPr lang="ru-RU" sz="2400" dirty="0">
              <a:latin typeface="Times New Roman" pitchFamily="18" charset="0"/>
              <a:cs typeface="Times New Roman" pitchFamily="18" charset="0"/>
            </a:endParaRPr>
          </a:p>
          <a:p>
            <a:pPr marL="0" indent="0">
              <a:buNone/>
            </a:pPr>
            <a:r>
              <a:rPr lang="ru-RU" sz="2400" dirty="0" smtClean="0">
                <a:latin typeface="Times New Roman" pitchFamily="18" charset="0"/>
                <a:cs typeface="Times New Roman" pitchFamily="18" charset="0"/>
              </a:rPr>
              <a:t>Для смыслового чтения надо не просто прочитать текст, а дать оценку информации</a:t>
            </a:r>
            <a:r>
              <a:rPr lang="ru-RU" sz="2400" dirty="0">
                <a:latin typeface="Times New Roman" pitchFamily="18" charset="0"/>
                <a:cs typeface="Times New Roman" pitchFamily="18" charset="0"/>
              </a:rPr>
              <a:t>.</a:t>
            </a:r>
            <a:r>
              <a:rPr lang="ru-RU" sz="2400" dirty="0" smtClean="0">
                <a:latin typeface="Times New Roman" pitchFamily="18" charset="0"/>
                <a:cs typeface="Times New Roman" pitchFamily="18" charset="0"/>
              </a:rPr>
              <a:t>  </a:t>
            </a:r>
            <a:endParaRPr lang="ru-RU" sz="2400" dirty="0">
              <a:latin typeface="Times New Roman" pitchFamily="18" charset="0"/>
              <a:cs typeface="Times New Roman" pitchFamily="18" charset="0"/>
            </a:endParaRPr>
          </a:p>
        </p:txBody>
      </p:sp>
      <p:sp>
        <p:nvSpPr>
          <p:cNvPr id="2" name="Заголовок 1"/>
          <p:cNvSpPr>
            <a:spLocks noGrp="1"/>
          </p:cNvSpPr>
          <p:nvPr>
            <p:ph type="title"/>
          </p:nvPr>
        </p:nvSpPr>
        <p:spPr/>
        <p:txBody>
          <a:bodyPr>
            <a:normAutofit/>
          </a:bodyPr>
          <a:lstStyle/>
          <a:p>
            <a:r>
              <a:rPr lang="ru-RU" sz="2800" b="1" dirty="0" smtClean="0">
                <a:latin typeface="Times New Roman" pitchFamily="18" charset="0"/>
                <a:cs typeface="Times New Roman" pitchFamily="18" charset="0"/>
              </a:rPr>
              <a:t>Что такое смысловое чтение?</a:t>
            </a:r>
            <a:endParaRPr lang="ru-RU" sz="2800" b="1" dirty="0">
              <a:latin typeface="Times New Roman" pitchFamily="18" charset="0"/>
              <a:cs typeface="Times New Roman" pitchFamily="18" charset="0"/>
            </a:endParaRPr>
          </a:p>
        </p:txBody>
      </p:sp>
    </p:spTree>
    <p:extLst>
      <p:ext uri="{BB962C8B-B14F-4D97-AF65-F5344CB8AC3E}">
        <p14:creationId xmlns:p14="http://schemas.microsoft.com/office/powerpoint/2010/main" val="15691459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pPr marL="0" indent="0">
              <a:buNone/>
            </a:pPr>
            <a:r>
              <a:rPr lang="ru-RU" dirty="0" smtClean="0"/>
              <a:t>Работа с любым текстом предполагает три этапа:</a:t>
            </a:r>
          </a:p>
          <a:p>
            <a:pPr marL="0" indent="0">
              <a:buNone/>
            </a:pPr>
            <a:r>
              <a:rPr lang="ru-RU" dirty="0" smtClean="0"/>
              <a:t>1 этап – до чтения текста (</a:t>
            </a:r>
            <a:r>
              <a:rPr lang="ru-RU" dirty="0" err="1" smtClean="0"/>
              <a:t>предтекстовая</a:t>
            </a:r>
            <a:r>
              <a:rPr lang="ru-RU" dirty="0" smtClean="0"/>
              <a:t>  деятельность)</a:t>
            </a:r>
          </a:p>
          <a:p>
            <a:pPr marL="0" indent="0">
              <a:buNone/>
            </a:pPr>
            <a:r>
              <a:rPr lang="ru-RU" dirty="0" smtClean="0"/>
              <a:t>2 этап – во время чтения текста (текстовая деятельность)</a:t>
            </a:r>
          </a:p>
          <a:p>
            <a:pPr marL="0" indent="0">
              <a:buNone/>
            </a:pPr>
            <a:r>
              <a:rPr lang="ru-RU" dirty="0" smtClean="0"/>
              <a:t>3 этап – после чтения текста (</a:t>
            </a:r>
            <a:r>
              <a:rPr lang="ru-RU" dirty="0" err="1" smtClean="0"/>
              <a:t>послетекстовая</a:t>
            </a:r>
            <a:r>
              <a:rPr lang="ru-RU" dirty="0" smtClean="0"/>
              <a:t> деятельность)</a:t>
            </a:r>
            <a:endParaRPr lang="ru-RU" dirty="0"/>
          </a:p>
        </p:txBody>
      </p:sp>
      <p:sp>
        <p:nvSpPr>
          <p:cNvPr id="2" name="Заголовок 1"/>
          <p:cNvSpPr>
            <a:spLocks noGrp="1"/>
          </p:cNvSpPr>
          <p:nvPr>
            <p:ph type="title"/>
          </p:nvPr>
        </p:nvSpPr>
        <p:spPr/>
        <p:txBody>
          <a:bodyPr/>
          <a:lstStyle/>
          <a:p>
            <a:r>
              <a:rPr lang="ru-RU" dirty="0" smtClean="0"/>
              <a:t>Этапы работы с текстом</a:t>
            </a:r>
            <a:endParaRPr lang="ru-RU" dirty="0"/>
          </a:p>
        </p:txBody>
      </p:sp>
    </p:spTree>
    <p:extLst>
      <p:ext uri="{BB962C8B-B14F-4D97-AF65-F5344CB8AC3E}">
        <p14:creationId xmlns:p14="http://schemas.microsoft.com/office/powerpoint/2010/main" val="37385734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r>
              <a:rPr lang="ru-RU" dirty="0"/>
              <a:t>«Предваряющие вопросы».</a:t>
            </a:r>
          </a:p>
          <a:p>
            <a:pPr marL="0" indent="0">
              <a:buNone/>
            </a:pPr>
            <a:r>
              <a:rPr lang="ru-RU" dirty="0" smtClean="0"/>
              <a:t>Например:</a:t>
            </a:r>
          </a:p>
          <a:p>
            <a:pPr marL="0" indent="0">
              <a:buNone/>
            </a:pPr>
            <a:r>
              <a:rPr lang="ru-RU" dirty="0" smtClean="0"/>
              <a:t> </a:t>
            </a:r>
            <a:r>
              <a:rPr lang="ru-RU" dirty="0"/>
              <a:t>Сегодня мы будем читать и обсуждать тему… Какие ассоциации возникают  у вас по </a:t>
            </a:r>
            <a:r>
              <a:rPr lang="ru-RU" dirty="0" smtClean="0"/>
              <a:t>этой  теме?</a:t>
            </a:r>
            <a:endParaRPr lang="ru-RU" dirty="0"/>
          </a:p>
          <a:p>
            <a:pPr marL="0" indent="0">
              <a:buNone/>
            </a:pPr>
            <a:endParaRPr lang="ru-RU" dirty="0"/>
          </a:p>
        </p:txBody>
      </p:sp>
      <p:sp>
        <p:nvSpPr>
          <p:cNvPr id="2" name="Заголовок 1"/>
          <p:cNvSpPr>
            <a:spLocks noGrp="1"/>
          </p:cNvSpPr>
          <p:nvPr>
            <p:ph type="title"/>
          </p:nvPr>
        </p:nvSpPr>
        <p:spPr/>
        <p:txBody>
          <a:bodyPr/>
          <a:lstStyle/>
          <a:p>
            <a:r>
              <a:rPr lang="ru-RU" dirty="0" err="1" smtClean="0"/>
              <a:t>Предтекстовая</a:t>
            </a:r>
            <a:r>
              <a:rPr lang="ru-RU" dirty="0" smtClean="0"/>
              <a:t> работа</a:t>
            </a:r>
            <a:endParaRPr lang="ru-RU" dirty="0"/>
          </a:p>
        </p:txBody>
      </p:sp>
    </p:spTree>
    <p:extLst>
      <p:ext uri="{BB962C8B-B14F-4D97-AF65-F5344CB8AC3E}">
        <p14:creationId xmlns:p14="http://schemas.microsoft.com/office/powerpoint/2010/main" val="13571444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pPr marL="0" indent="0">
              <a:buNone/>
            </a:pPr>
            <a:r>
              <a:rPr lang="ru-RU" sz="2400" dirty="0" smtClean="0">
                <a:latin typeface="Times New Roman" pitchFamily="18" charset="0"/>
                <a:cs typeface="Times New Roman" pitchFamily="18" charset="0"/>
              </a:rPr>
              <a:t>Тема урока:  рассказ </a:t>
            </a:r>
            <a:r>
              <a:rPr lang="ru-RU" sz="2400" dirty="0" err="1" smtClean="0">
                <a:latin typeface="Times New Roman" pitchFamily="18" charset="0"/>
                <a:cs typeface="Times New Roman" pitchFamily="18" charset="0"/>
              </a:rPr>
              <a:t>А.П.Чехова</a:t>
            </a:r>
            <a:r>
              <a:rPr lang="ru-RU" sz="2400" dirty="0" smtClean="0">
                <a:latin typeface="Times New Roman" pitchFamily="18" charset="0"/>
                <a:cs typeface="Times New Roman" pitchFamily="18" charset="0"/>
              </a:rPr>
              <a:t> </a:t>
            </a:r>
            <a:r>
              <a:rPr lang="ru-RU" sz="2400" dirty="0" smtClean="0">
                <a:latin typeface="Times New Roman" pitchFamily="18" charset="0"/>
                <a:cs typeface="Times New Roman" pitchFamily="18" charset="0"/>
              </a:rPr>
              <a:t>«Человек в футляре» </a:t>
            </a:r>
          </a:p>
          <a:p>
            <a:pPr marL="0" indent="0">
              <a:buNone/>
            </a:pPr>
            <a:r>
              <a:rPr lang="ru-RU" sz="2400" dirty="0" smtClean="0">
                <a:latin typeface="Times New Roman" pitchFamily="18" charset="0"/>
                <a:cs typeface="Times New Roman" pitchFamily="18" charset="0"/>
              </a:rPr>
              <a:t>Прием «Предваряющие вопросы»</a:t>
            </a:r>
          </a:p>
          <a:p>
            <a:pPr marL="0" indent="0">
              <a:buNone/>
            </a:pPr>
            <a:r>
              <a:rPr lang="ru-RU" sz="2400" i="1" dirty="0" smtClean="0">
                <a:latin typeface="Times New Roman" pitchFamily="18" charset="0"/>
                <a:cs typeface="Times New Roman" pitchFamily="18" charset="0"/>
              </a:rPr>
              <a:t>Обращение к личному опыту:</a:t>
            </a:r>
          </a:p>
          <a:p>
            <a:pPr>
              <a:buFontTx/>
              <a:buChar char="-"/>
            </a:pPr>
            <a:r>
              <a:rPr lang="ru-RU" sz="2400" dirty="0" smtClean="0">
                <a:latin typeface="Times New Roman" pitchFamily="18" charset="0"/>
                <a:cs typeface="Times New Roman" pitchFamily="18" charset="0"/>
              </a:rPr>
              <a:t>Ребята, как вы думаете, что такое футляр?</a:t>
            </a:r>
          </a:p>
          <a:p>
            <a:pPr>
              <a:buFontTx/>
              <a:buChar char="-"/>
            </a:pPr>
            <a:r>
              <a:rPr lang="ru-RU" sz="2400" dirty="0" smtClean="0">
                <a:latin typeface="Times New Roman" pitchFamily="18" charset="0"/>
                <a:cs typeface="Times New Roman" pitchFamily="18" charset="0"/>
              </a:rPr>
              <a:t>Для чего служит футляр?</a:t>
            </a:r>
          </a:p>
          <a:p>
            <a:pPr>
              <a:buFontTx/>
              <a:buChar char="-"/>
            </a:pPr>
            <a:r>
              <a:rPr lang="ru-RU" sz="2400" dirty="0" smtClean="0">
                <a:latin typeface="Times New Roman" pitchFamily="18" charset="0"/>
                <a:cs typeface="Times New Roman" pitchFamily="18" charset="0"/>
              </a:rPr>
              <a:t>Рассказ, который мы с вами сегодня начнем изучать называется «Человек в футляре».</a:t>
            </a:r>
          </a:p>
          <a:p>
            <a:pPr>
              <a:buFontTx/>
              <a:buChar char="-"/>
            </a:pPr>
            <a:r>
              <a:rPr lang="ru-RU" sz="2400" dirty="0" smtClean="0">
                <a:latin typeface="Times New Roman" pitchFamily="18" charset="0"/>
                <a:cs typeface="Times New Roman" pitchFamily="18" charset="0"/>
              </a:rPr>
              <a:t>Вопрос к ученикам : «Как вы думаете, о чем этот рассказ?»</a:t>
            </a:r>
          </a:p>
          <a:p>
            <a:pPr marL="0" indent="0">
              <a:buNone/>
            </a:pPr>
            <a:endParaRPr lang="ru-RU" dirty="0"/>
          </a:p>
        </p:txBody>
      </p:sp>
      <p:sp>
        <p:nvSpPr>
          <p:cNvPr id="2" name="Заголовок 1"/>
          <p:cNvSpPr>
            <a:spLocks noGrp="1"/>
          </p:cNvSpPr>
          <p:nvPr>
            <p:ph type="title"/>
          </p:nvPr>
        </p:nvSpPr>
        <p:spPr/>
        <p:txBody>
          <a:bodyPr>
            <a:normAutofit/>
          </a:bodyPr>
          <a:lstStyle/>
          <a:p>
            <a:r>
              <a:rPr lang="ru-RU" dirty="0" smtClean="0"/>
              <a:t>Урок литературы в 6 классе  </a:t>
            </a:r>
            <a:endParaRPr lang="ru-RU" dirty="0"/>
          </a:p>
        </p:txBody>
      </p:sp>
    </p:spTree>
    <p:extLst>
      <p:ext uri="{BB962C8B-B14F-4D97-AF65-F5344CB8AC3E}">
        <p14:creationId xmlns:p14="http://schemas.microsoft.com/office/powerpoint/2010/main" val="373272790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Открытая">
  <a:themeElements>
    <a:clrScheme name="Открытая">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Открытая">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Открытая">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120</TotalTime>
  <Words>681</Words>
  <Application>Microsoft Office PowerPoint</Application>
  <PresentationFormat>Экран (4:3)</PresentationFormat>
  <Paragraphs>67</Paragraphs>
  <Slides>14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14</vt:i4>
      </vt:variant>
    </vt:vector>
  </HeadingPairs>
  <TitlesOfParts>
    <vt:vector size="15" baseType="lpstr">
      <vt:lpstr>Открытая</vt:lpstr>
      <vt:lpstr>Муниципальное бюджетное общеобразовательное учреждение средняя общеобразовательная школа №1      с. Троицкое Нанайского муниципального района</vt:lpstr>
      <vt:lpstr>Пояснительная записка</vt:lpstr>
      <vt:lpstr>Возрастные психологические особенности  умения смыслового чтения </vt:lpstr>
      <vt:lpstr>6 класс (11 -12 лет)</vt:lpstr>
      <vt:lpstr>Актуальность</vt:lpstr>
      <vt:lpstr>Что такое смысловое чтение?</vt:lpstr>
      <vt:lpstr>Этапы работы с текстом</vt:lpstr>
      <vt:lpstr>Предтекстовая работа</vt:lpstr>
      <vt:lpstr>Урок литературы в 6 классе  </vt:lpstr>
      <vt:lpstr>Текстовая работа</vt:lpstr>
      <vt:lpstr>Послетекстовая работа</vt:lpstr>
      <vt:lpstr>Вывод</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Муниципальное бюджетное общеобразовательное учреждение средняя общеобразовательная школа №1      с. Троицкое Нанайского муниципального района</dc:title>
  <dc:creator>Виктор</dc:creator>
  <cp:lastModifiedBy>Виктор</cp:lastModifiedBy>
  <cp:revision>12</cp:revision>
  <dcterms:created xsi:type="dcterms:W3CDTF">2019-01-13T14:31:32Z</dcterms:created>
  <dcterms:modified xsi:type="dcterms:W3CDTF">2019-01-13T16:31:38Z</dcterms:modified>
</cp:coreProperties>
</file>