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56" r:id="rId2"/>
    <p:sldId id="304" r:id="rId3"/>
    <p:sldId id="257" r:id="rId4"/>
    <p:sldId id="258" r:id="rId5"/>
    <p:sldId id="305" r:id="rId6"/>
    <p:sldId id="259" r:id="rId7"/>
    <p:sldId id="260" r:id="rId8"/>
    <p:sldId id="261" r:id="rId9"/>
    <p:sldId id="266" r:id="rId10"/>
    <p:sldId id="267" r:id="rId11"/>
    <p:sldId id="268" r:id="rId12"/>
    <p:sldId id="269" r:id="rId13"/>
    <p:sldId id="272" r:id="rId14"/>
    <p:sldId id="273" r:id="rId15"/>
    <p:sldId id="274" r:id="rId16"/>
    <p:sldId id="275" r:id="rId17"/>
    <p:sldId id="277" r:id="rId18"/>
    <p:sldId id="289" r:id="rId19"/>
    <p:sldId id="294" r:id="rId20"/>
    <p:sldId id="298" r:id="rId21"/>
    <p:sldId id="26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CC8FD-EF25-4834-B796-6266BF12F6DD}" type="datetimeFigureOut">
              <a:rPr lang="ru-RU" smtClean="0"/>
              <a:t>14.01.2019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919AAC-13CF-495E-914D-DAECDDC24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382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>
              <a:latin typeface="Arial" pitchFamily="34" charset="0"/>
            </a:endParaRPr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/>
            <a:fld id="{7AE326DC-FE80-4EFC-8ED8-2BBFAABBE562}" type="slidenum">
              <a:rPr lang="ru-RU" altLang="ru-RU" smtClean="0">
                <a:latin typeface="Arial" pitchFamily="34" charset="0"/>
              </a:rPr>
              <a:pPr eaLnBrk="1" hangingPunct="1"/>
              <a:t>14</a:t>
            </a:fld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7F72-0310-4BD1-ACBB-FC633CDA078A}" type="datetimeFigureOut">
              <a:rPr lang="ru-RU" smtClean="0"/>
              <a:t>14.01.2019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C9637D-E893-428E-9D66-136C8A761D1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7F72-0310-4BD1-ACBB-FC633CDA078A}" type="datetimeFigureOut">
              <a:rPr lang="ru-RU" smtClean="0"/>
              <a:t>14.01.2019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9637D-E893-428E-9D66-136C8A761D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7F72-0310-4BD1-ACBB-FC633CDA078A}" type="datetimeFigureOut">
              <a:rPr lang="ru-RU" smtClean="0"/>
              <a:t>14.01.2019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9637D-E893-428E-9D66-136C8A761D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7F72-0310-4BD1-ACBB-FC633CDA078A}" type="datetimeFigureOut">
              <a:rPr lang="ru-RU" smtClean="0"/>
              <a:t>14.01.2019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9637D-E893-428E-9D66-136C8A761D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7F72-0310-4BD1-ACBB-FC633CDA078A}" type="datetimeFigureOut">
              <a:rPr lang="ru-RU" smtClean="0"/>
              <a:t>14.01.2019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9637D-E893-428E-9D66-136C8A761D1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7F72-0310-4BD1-ACBB-FC633CDA078A}" type="datetimeFigureOut">
              <a:rPr lang="ru-RU" smtClean="0"/>
              <a:t>14.01.2019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9637D-E893-428E-9D66-136C8A761D1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7F72-0310-4BD1-ACBB-FC633CDA078A}" type="datetimeFigureOut">
              <a:rPr lang="ru-RU" smtClean="0"/>
              <a:t>14.01.2019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9637D-E893-428E-9D66-136C8A761D1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7F72-0310-4BD1-ACBB-FC633CDA078A}" type="datetimeFigureOut">
              <a:rPr lang="ru-RU" smtClean="0"/>
              <a:t>14.01.2019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9637D-E893-428E-9D66-136C8A761D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7F72-0310-4BD1-ACBB-FC633CDA078A}" type="datetimeFigureOut">
              <a:rPr lang="ru-RU" smtClean="0"/>
              <a:t>14.01.2019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9637D-E893-428E-9D66-136C8A761D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7F72-0310-4BD1-ACBB-FC633CDA078A}" type="datetimeFigureOut">
              <a:rPr lang="ru-RU" smtClean="0"/>
              <a:t>14.01.2019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9637D-E893-428E-9D66-136C8A761D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7F72-0310-4BD1-ACBB-FC633CDA078A}" type="datetimeFigureOut">
              <a:rPr lang="ru-RU" smtClean="0"/>
              <a:t>14.01.2019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9637D-E893-428E-9D66-136C8A761D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1077F72-0310-4BD1-ACBB-FC633CDA078A}" type="datetimeFigureOut">
              <a:rPr lang="ru-RU" smtClean="0"/>
              <a:t>14.01.2019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8C9637D-E893-428E-9D66-136C8A761D1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ages.yandex.ru/yandsearch?source=wiz&amp;fp=8&amp;img_url=http%3A%2F%2Fa0.twimg.com%2Fprofile_images%2F1538921545%2F92fd78b0654e080adf989521ca2058e8.jpg&amp;uinfo=ww-1263-wh-810-fw-1038-fh-598-pd-1&amp;p=8&amp;text=%D0%BA%D0%B0%D1%80%D1%82%D0%B8%D0%BD%D0%BA%D0%B0%20%D0%BA%D0%BD%D0%B8%D0%B3%D0%B8%20%D0%B8%20%D1%80%D1%83%D1%87%D0%BA%D0%B8&amp;noreask=1&amp;pos=258&amp;rpt=simage&amp;lr=1091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ages.yandex.ru/yandsearch?source=wiz&amp;fp=8&amp;img_url=http%3A%2F%2Fa0.twimg.com%2Fprofile_images%2F1538921545%2F92fd78b0654e080adf989521ca2058e8.jpg&amp;uinfo=ww-1263-wh-810-fw-1038-fh-598-pd-1&amp;p=8&amp;text=%D0%BA%D0%B0%D1%80%D1%82%D0%B8%D0%BD%D0%BA%D0%B0%20%D0%BA%D0%BD%D0%B8%D0%B3%D0%B8%20%D0%B8%20%D1%80%D1%83%D1%87%D0%BA%D0%B8&amp;noreask=1&amp;pos=258&amp;rpt=simage&amp;lr=109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6833" y="143156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учреждение «Средняя общеобразовательная школа п. Джонка»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C:\Users\Оля\Desktop\Новая папка\IMG-20180610-WA001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" t="20704" r="9594" b="8462"/>
          <a:stretch/>
        </p:blipFill>
        <p:spPr bwMode="auto">
          <a:xfrm>
            <a:off x="614264" y="1730829"/>
            <a:ext cx="3463698" cy="4857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60032" y="2132856"/>
            <a:ext cx="367240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Иванова</a:t>
            </a:r>
          </a:p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Вадимовна</a:t>
            </a:r>
          </a:p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математики и информатики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961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8"/>
          <p:cNvSpPr txBox="1">
            <a:spLocks noChangeArrowheads="1"/>
          </p:cNvSpPr>
          <p:nvPr/>
        </p:nvSpPr>
        <p:spPr bwMode="auto">
          <a:xfrm>
            <a:off x="395288" y="1557338"/>
            <a:ext cx="8351837" cy="331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just" eaLnBrk="1" hangingPunct="1">
              <a:lnSpc>
                <a:spcPct val="110000"/>
              </a:lnSpc>
            </a:pPr>
            <a:endParaRPr lang="ru-RU" altLang="ru-RU" i="1"/>
          </a:p>
        </p:txBody>
      </p:sp>
      <p:sp>
        <p:nvSpPr>
          <p:cNvPr id="13315" name="Прямоугольник 2"/>
          <p:cNvSpPr>
            <a:spLocks noChangeArrowheads="1"/>
          </p:cNvSpPr>
          <p:nvPr/>
        </p:nvSpPr>
        <p:spPr bwMode="auto">
          <a:xfrm>
            <a:off x="755576" y="765175"/>
            <a:ext cx="7848674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/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изучении нового материала стараюсь использовать приемы, способствующие активизации мысли учеников. Обязательна четкость и простота изложения, наглядность, организую работу с учебником, использую опорные конспекты,</a:t>
            </a:r>
            <a:r>
              <a:rPr lang="en-US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карточки – информаторы , презентации. 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6" name="Picture 7" descr="http://im3-tub-ru.yandex.net/i?id=500353458-13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734" y="4077072"/>
            <a:ext cx="2016125" cy="211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473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Прямоугольник 2"/>
          <p:cNvSpPr>
            <a:spLocks noChangeArrowheads="1"/>
          </p:cNvSpPr>
          <p:nvPr/>
        </p:nvSpPr>
        <p:spPr bwMode="auto">
          <a:xfrm>
            <a:off x="539552" y="1010906"/>
            <a:ext cx="7993062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ru-RU" altLang="ru-RU" sz="1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altLang="ru-RU" sz="2800" dirty="0">
                <a:cs typeface="Times New Roman" pitchFamily="18" charset="0"/>
              </a:rPr>
              <a:t>Чтобы сохранить интерес к предмету и сделать качественным учебно-воспитательный процесс на уроках активно использую </a:t>
            </a:r>
            <a:r>
              <a:rPr lang="ru-RU" altLang="ru-RU" sz="2800" b="1" i="1" dirty="0">
                <a:cs typeface="Times New Roman" pitchFamily="18" charset="0"/>
              </a:rPr>
              <a:t>информационные технологии</a:t>
            </a:r>
            <a:r>
              <a:rPr lang="ru-RU" altLang="ru-RU" sz="2800" dirty="0">
                <a:cs typeface="Times New Roman" pitchFamily="18" charset="0"/>
              </a:rPr>
              <a:t>.</a:t>
            </a:r>
            <a:r>
              <a:rPr lang="ru-RU" altLang="ru-RU" sz="2800" dirty="0"/>
              <a:t> </a:t>
            </a:r>
            <a:r>
              <a:rPr lang="ru-RU" altLang="ru-RU" sz="2800" dirty="0">
                <a:cs typeface="Times New Roman" pitchFamily="18" charset="0"/>
              </a:rPr>
              <a:t>Применение компьютерных программных средств на уроках математики позволяет не только разнообразить традиционные формы обучения, но и решать самые разные задачи: заметно повысить  наглядность обучения, обеспечить его дифференциацию, облегчить контроль знаний учащихся, повысить интерес к предмету и их  познавательную активность. </a:t>
            </a:r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alt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83768" y="364575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4000" dirty="0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ИКТ - технологии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8210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1"/>
          <p:cNvSpPr>
            <a:spLocks noChangeArrowheads="1"/>
          </p:cNvSpPr>
          <p:nvPr/>
        </p:nvSpPr>
        <p:spPr bwMode="auto">
          <a:xfrm>
            <a:off x="467544" y="404664"/>
            <a:ext cx="8280400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ru-RU" alt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своей работе я использую презентации, которые содержат демонстрационные программы для объяснения нового материала, справочные материалы, образцы решенных примеров и задач,  ход решения которых разбирается подробно, затем предлагается по алгоритму решать самостоятельно </a:t>
            </a:r>
          </a:p>
          <a:p>
            <a:r>
              <a:rPr lang="ru-RU" alt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аналогичные задания; задачи с планом решения или алгоритмом решения,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где  в решении задания пропущены объяснения или вычисления.</a:t>
            </a:r>
            <a:r>
              <a:rPr lang="ru-RU" alt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должны восстановить решения задания полностью. </a:t>
            </a:r>
            <a:r>
              <a:rPr lang="ru-RU" alt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выполнении такой работы формируется объем активных знаний, умение обосновывать решение, применять изученные теоретические положения на</a:t>
            </a:r>
          </a:p>
          <a:p>
            <a:r>
              <a:rPr lang="ru-RU" alt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практике</a:t>
            </a:r>
            <a:r>
              <a:rPr lang="ru-RU" alt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47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Прямоугольник 1"/>
          <p:cNvSpPr>
            <a:spLocks noChangeArrowheads="1"/>
          </p:cNvSpPr>
          <p:nvPr/>
        </p:nvSpPr>
        <p:spPr bwMode="auto">
          <a:xfrm>
            <a:off x="611188" y="332656"/>
            <a:ext cx="7921625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600" dirty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  <a:ea typeface="+mj-ea"/>
                <a:cs typeface="+mj-cs"/>
              </a:rPr>
              <a:t>Формирование познавательного интереса учащихся на уроках </a:t>
            </a:r>
            <a:r>
              <a:rPr lang="ru-RU" sz="3600" dirty="0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  <a:ea typeface="+mj-ea"/>
                <a:cs typeface="+mj-cs"/>
              </a:rPr>
              <a:t>математики</a:t>
            </a:r>
            <a:r>
              <a:rPr lang="ru-RU" sz="3600" dirty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  <a:ea typeface="+mj-ea"/>
                <a:cs typeface="+mj-cs"/>
              </a:rPr>
              <a:t/>
            </a:r>
            <a:br>
              <a:rPr lang="ru-RU" sz="3600" dirty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  <a:ea typeface="+mj-ea"/>
                <a:cs typeface="+mj-cs"/>
              </a:rPr>
            </a:br>
            <a:endParaRPr lang="ru-RU" altLang="ru-RU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08271" y="2060848"/>
            <a:ext cx="8064500" cy="40318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на уроке стараюсь организовать в атмосфере доброжелательности и целеустремленности. </a:t>
            </a:r>
          </a:p>
          <a:p>
            <a:pPr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Материалы к уроку подбираю так, чтобы создать ситуацию успеха по пути продвижения от незнания к знанию, от неумения к умению. </a:t>
            </a:r>
          </a:p>
          <a:p>
            <a:pPr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На уроках использую фронтальную работу, индивидуальную работу, учитывая образовательные способности  каждого ученика. </a:t>
            </a:r>
          </a:p>
        </p:txBody>
      </p:sp>
    </p:spTree>
    <p:extLst>
      <p:ext uri="{BB962C8B-B14F-4D97-AF65-F5344CB8AC3E}">
        <p14:creationId xmlns:p14="http://schemas.microsoft.com/office/powerpoint/2010/main" val="362481312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576029" y="1700808"/>
            <a:ext cx="7993062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just"/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В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школьной практике приняты в основном три такие формы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фронтальная, индивидуальная и групповая. Фронтальной</a:t>
            </a:r>
            <a:r>
              <a:rPr lang="ru-RU" altLang="ru-RU" sz="2400" dirty="0">
                <a:solidFill>
                  <a:srgbClr val="008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формой организации учебной деятельности учащихся называют такой вид деятельности на уроке, когда все ученики класса под непосредственным руководством учителя выполняют общую задачу. Умение держать в поле зрения класс, видеть работу каждого ученика, стимулировать активность учащихся являются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важными условиями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этой формы организации учебной деятельности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учащихся. Чаще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ее использую на этапе первичного усвоения нового материала.    </a:t>
            </a:r>
          </a:p>
          <a:p>
            <a:pPr algn="just"/>
            <a:endParaRPr lang="ru-RU" altLang="ru-RU" sz="2000" dirty="0">
              <a:cs typeface="Times New Roman" pitchFamily="18" charset="0"/>
            </a:endParaRPr>
          </a:p>
          <a:p>
            <a:pPr algn="just"/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TextBox 2"/>
          <p:cNvSpPr txBox="1">
            <a:spLocks noChangeArrowheads="1"/>
          </p:cNvSpPr>
          <p:nvPr/>
        </p:nvSpPr>
        <p:spPr bwMode="auto">
          <a:xfrm>
            <a:off x="539750" y="476672"/>
            <a:ext cx="8001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/>
            <a:r>
              <a:rPr lang="ru-RU" sz="3600" dirty="0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  <a:ea typeface="+mj-ea"/>
                <a:cs typeface="+mj-cs"/>
              </a:rPr>
              <a:t>Фронтальная форма организации учебной деятельности</a:t>
            </a:r>
            <a:r>
              <a:rPr lang="ru-RU" alt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926049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435107" y="188640"/>
            <a:ext cx="821531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lvl="0" algn="ctr" eaLnBrk="1" hangingPunct="1"/>
            <a:r>
              <a:rPr lang="ru-RU" sz="3600" dirty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</a:rPr>
              <a:t>Фронтальная форма организации учебной деятельности</a:t>
            </a:r>
            <a:r>
              <a:rPr lang="ru-RU" altLang="ru-RU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435107" y="1556792"/>
            <a:ext cx="7858125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just" eaLnBrk="1" hangingPunct="1"/>
            <a:r>
              <a:rPr lang="ru-RU" altLang="ru-RU" dirty="0"/>
              <a:t>   </a:t>
            </a:r>
            <a:endParaRPr lang="ru-RU" altLang="ru-RU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ru-RU" altLang="ru-RU" sz="24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Фронтальная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организации обучения может быть реализована в виде </a:t>
            </a:r>
            <a:r>
              <a:rPr lang="ru-RU" altLang="ru-RU" sz="24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проблемного, информационного и объяснительно-иллюстративного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изложения и сопровождаться репродуктивными и творческими заданиями. </a:t>
            </a:r>
            <a:r>
              <a:rPr lang="ru-RU" altLang="ru-RU" sz="24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Проблемное обучение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является одним из стимулов познавательного интереса. Его сущность заключается в том, что знания не даются в готовом виде, а учитель организует их «добывание», «открытие»: подбирает такие задачи и вопросы, которые заинтересуют учащихся и вызовут напряженную мыслительную деятельность, желание найти объяснение непонятному факту, создает мотивы учебной деятельности.</a:t>
            </a:r>
          </a:p>
          <a:p>
            <a:pPr algn="just" eaLnBrk="1" hangingPunct="1"/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52844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451747" y="1268760"/>
            <a:ext cx="8212137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defRPr/>
            </a:pPr>
            <a:r>
              <a:rPr lang="ru-RU" sz="2400" dirty="0">
                <a:latin typeface="+mn-lt"/>
                <a:ea typeface="ComicSansMS,Bold"/>
                <a:cs typeface="Times New Roman" pitchFamily="18" charset="0"/>
              </a:rPr>
              <a:t>     </a:t>
            </a:r>
            <a:r>
              <a:rPr lang="ru-RU" sz="2400" dirty="0">
                <a:latin typeface="Times New Roman" panose="02020603050405020304" pitchFamily="18" charset="0"/>
                <a:ea typeface="ComicSansMS,Bold"/>
                <a:cs typeface="Times New Roman" panose="02020603050405020304" pitchFamily="18" charset="0"/>
              </a:rPr>
              <a:t>Основные методические приемы создания проблемной ситуации в обучении математике – </a:t>
            </a:r>
            <a:r>
              <a:rPr lang="ru-RU" sz="2400" dirty="0">
                <a:solidFill>
                  <a:srgbClr val="800000"/>
                </a:solidFill>
                <a:latin typeface="Times New Roman" panose="02020603050405020304" pitchFamily="18" charset="0"/>
                <a:ea typeface="TimesNewRoman,Bold" charset="-128"/>
                <a:cs typeface="Times New Roman" panose="02020603050405020304" pitchFamily="18" charset="0"/>
              </a:rPr>
              <a:t>использование жизненных явлений, фактов, </a:t>
            </a:r>
            <a:r>
              <a:rPr lang="ru-RU" sz="2400" dirty="0">
                <a:latin typeface="Times New Roman" panose="02020603050405020304" pitchFamily="18" charset="0"/>
                <a:ea typeface="TimesNewRoman,Bold" charset="-128"/>
                <a:cs typeface="Times New Roman" panose="02020603050405020304" pitchFamily="18" charset="0"/>
              </a:rPr>
              <a:t>их анализ с целью теоретического </a:t>
            </a:r>
            <a:r>
              <a:rPr lang="ru-RU" sz="2400" dirty="0" smtClean="0">
                <a:latin typeface="Times New Roman" panose="02020603050405020304" pitchFamily="18" charset="0"/>
                <a:ea typeface="TimesNewRoman,Bold" charset="-128"/>
                <a:cs typeface="Times New Roman" panose="02020603050405020304" pitchFamily="18" charset="0"/>
              </a:rPr>
              <a:t>объяснения.</a:t>
            </a:r>
          </a:p>
          <a:p>
            <a:pPr algn="just" eaLnBrk="0" hangingPunct="0">
              <a:defRPr/>
            </a:pPr>
            <a:r>
              <a:rPr lang="ru-RU" sz="2400" dirty="0">
                <a:latin typeface="Times New Roman" panose="02020603050405020304" pitchFamily="18" charset="0"/>
                <a:ea typeface="TimesNewRoman,Bold" charset="-128"/>
                <a:cs typeface="Times New Roman" panose="02020603050405020304" pitchFamily="18" charset="0"/>
              </a:rPr>
              <a:t>Учащиеся заинтересованы проблемой, внимательно следят за доказательством теоремы. Таким образом, достигается активизация учащихся, усиливается их познавательный </a:t>
            </a:r>
            <a:r>
              <a:rPr lang="ru-RU" sz="2400" dirty="0" smtClean="0">
                <a:latin typeface="Times New Roman" panose="02020603050405020304" pitchFamily="18" charset="0"/>
                <a:ea typeface="TimesNewRoman,Bold" charset="-128"/>
                <a:cs typeface="Times New Roman" panose="02020603050405020304" pitchFamily="18" charset="0"/>
              </a:rPr>
              <a:t>интерес.</a:t>
            </a:r>
          </a:p>
          <a:p>
            <a:pPr algn="just" eaLnBrk="0" hangingPunct="0">
              <a:defRPr/>
            </a:pPr>
            <a:r>
              <a:rPr lang="ru-RU" sz="2400" dirty="0">
                <a:latin typeface="Times New Roman" panose="02020603050405020304" pitchFamily="18" charset="0"/>
                <a:ea typeface="TimesNewRoman,Bold" charset="-128"/>
                <a:cs typeface="Times New Roman" panose="02020603050405020304" pitchFamily="18" charset="0"/>
              </a:rPr>
              <a:t>Проблемные ситуации вызывают ощущение трудности, что ставит учеников перед необходимостью мобилизовать свои знания для ее преодоления. </a:t>
            </a:r>
            <a:endParaRPr lang="ru-RU" sz="2400" dirty="0" smtClean="0">
              <a:latin typeface="Times New Roman" panose="02020603050405020304" pitchFamily="18" charset="0"/>
              <a:ea typeface="TimesNewRoman,Bold" charset="-128"/>
              <a:cs typeface="Times New Roman" panose="02020603050405020304" pitchFamily="18" charset="0"/>
            </a:endParaRPr>
          </a:p>
          <a:p>
            <a:pPr algn="just" eaLnBrk="0" hangingPunct="0">
              <a:defRPr/>
            </a:pPr>
            <a:endParaRPr lang="ru-RU" sz="2400" dirty="0">
              <a:latin typeface="Times New Roman" panose="02020603050405020304" pitchFamily="18" charset="0"/>
              <a:ea typeface="TimesNewRoman,Bold" charset="-128"/>
              <a:cs typeface="Times New Roman" panose="02020603050405020304" pitchFamily="18" charset="0"/>
            </a:endParaRPr>
          </a:p>
          <a:p>
            <a:pPr algn="just" eaLnBrk="0" hangingPunct="0"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685763" y="129406"/>
            <a:ext cx="777723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/>
            <a:r>
              <a:rPr lang="ru-RU" sz="5400" dirty="0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  <a:ea typeface="+mj-ea"/>
                <a:cs typeface="+mj-cs"/>
              </a:rPr>
              <a:t>Проблемное обучение</a:t>
            </a:r>
            <a:r>
              <a:rPr lang="ru-RU" altLang="ru-RU" sz="2800" b="1" i="1" dirty="0" smtClean="0">
                <a:solidFill>
                  <a:srgbClr val="800000"/>
                </a:solidFill>
                <a:cs typeface="Times New Roman" pitchFamily="18" charset="0"/>
              </a:rPr>
              <a:t> 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val="287008035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ChangeArrowheads="1"/>
          </p:cNvSpPr>
          <p:nvPr/>
        </p:nvSpPr>
        <p:spPr bwMode="auto">
          <a:xfrm>
            <a:off x="539750" y="1139825"/>
            <a:ext cx="807085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just"/>
            <a:r>
              <a:rPr lang="ru-RU" altLang="ru-RU" i="1">
                <a:solidFill>
                  <a:srgbClr val="000000"/>
                </a:solidFill>
                <a:cs typeface="Times New Roman" pitchFamily="18" charset="0"/>
              </a:rPr>
              <a:t>Обязательным этапом любого урока является актуализация ранее изученного.</a:t>
            </a:r>
            <a:endParaRPr lang="ru-RU" altLang="ru-RU" i="1">
              <a:cs typeface="Times New Roman" pitchFamily="18" charset="0"/>
            </a:endParaRPr>
          </a:p>
          <a:p>
            <a:pPr algn="just"/>
            <a:r>
              <a:rPr lang="ru-RU" altLang="ru-RU" i="1">
                <a:solidFill>
                  <a:srgbClr val="000000"/>
                </a:solidFill>
                <a:cs typeface="Times New Roman" pitchFamily="18" charset="0"/>
              </a:rPr>
              <a:t>Главная задача – установить связь между деятельностью учителя и учащихся, обеспечить готовность к очередному этапу работы, включить в продуктивную обучающую деятельность. На этом этапе просматривается, как учащиеся включаются в работу, насколько удалось сформировать внутреннюю готовность к освоению нового материала; каков общий уровень мотивированности класса? Можно ли приступать к изучению нового материала? При этом разбираю несколько вопросов на повторение, организую живой диалог, с целью уточнения общего уровня усвоения знаний, создаю проблемную ситуацию перед изучением нового материала. Такое начало урока способствует готовности учащихся к включению в новые познавательные процедуры, создает позитивный, доброжелательный, благоприятный  эмоциональный фон.</a:t>
            </a:r>
            <a:endParaRPr lang="ru-RU" altLang="ru-RU" i="1">
              <a:cs typeface="Times New Roman" pitchFamily="18" charset="0"/>
            </a:endParaRP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684213" y="692150"/>
            <a:ext cx="784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/>
            <a:r>
              <a:rPr lang="ru-RU" altLang="ru-RU" sz="2400" b="1" i="1">
                <a:solidFill>
                  <a:srgbClr val="C00000"/>
                </a:solidFill>
                <a:cs typeface="Times New Roman" pitchFamily="18" charset="0"/>
              </a:rPr>
              <a:t>Актуализация ранее изученного</a:t>
            </a:r>
          </a:p>
        </p:txBody>
      </p:sp>
    </p:spTree>
    <p:extLst>
      <p:ext uri="{BB962C8B-B14F-4D97-AF65-F5344CB8AC3E}">
        <p14:creationId xmlns:p14="http://schemas.microsoft.com/office/powerpoint/2010/main" val="3839986822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ChangeArrowheads="1"/>
          </p:cNvSpPr>
          <p:nvPr/>
        </p:nvSpPr>
        <p:spPr bwMode="auto">
          <a:xfrm>
            <a:off x="395288" y="1196975"/>
            <a:ext cx="8143875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just"/>
            <a:r>
              <a:rPr lang="ru-RU" altLang="ru-RU" sz="2400" b="1" i="1">
                <a:solidFill>
                  <a:srgbClr val="C00000"/>
                </a:solidFill>
                <a:ea typeface="TimesNewRoman,Bold" charset="-128"/>
                <a:cs typeface="Times New Roman" pitchFamily="18" charset="0"/>
              </a:rPr>
              <a:t>Упражнения на готовых чертежах </a:t>
            </a:r>
            <a:r>
              <a:rPr lang="ru-RU" altLang="ru-RU" sz="2400" i="1">
                <a:ea typeface="TimesNewRoman,Bold" charset="-128"/>
                <a:cs typeface="Times New Roman" pitchFamily="18" charset="0"/>
              </a:rPr>
              <a:t>позволяют увеличить темп работы, обучать учащихся рассуждать, сопоставлять и противопоставлять, находить в них общее и различное, делать правильные yмoзаключения. При выполнении упражнений на готовых чертежах происходит активная мыслительная деятельность учащихся, которая приводит к непроизвольному запоминанию определений, свойств и признаков изучаемых фигур. Важно и то, что учащиеся  с гораздо большим интересом выполняют такие упражнения.</a:t>
            </a:r>
          </a:p>
        </p:txBody>
      </p:sp>
      <p:sp>
        <p:nvSpPr>
          <p:cNvPr id="33795" name="TextBox 2"/>
          <p:cNvSpPr txBox="1">
            <a:spLocks noChangeArrowheads="1"/>
          </p:cNvSpPr>
          <p:nvPr/>
        </p:nvSpPr>
        <p:spPr bwMode="auto">
          <a:xfrm>
            <a:off x="684213" y="620713"/>
            <a:ext cx="7991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/>
            <a:r>
              <a:rPr lang="ru-RU" altLang="ru-RU" sz="2800" b="1" i="1">
                <a:solidFill>
                  <a:srgbClr val="C00000"/>
                </a:solidFill>
                <a:ea typeface="TimesNewRoman,Bold" charset="-128"/>
                <a:cs typeface="Times New Roman" pitchFamily="18" charset="0"/>
              </a:rPr>
              <a:t>Упражнения на готовых чертежах </a:t>
            </a:r>
          </a:p>
        </p:txBody>
      </p:sp>
    </p:spTree>
    <p:extLst>
      <p:ext uri="{BB962C8B-B14F-4D97-AF65-F5344CB8AC3E}">
        <p14:creationId xmlns:p14="http://schemas.microsoft.com/office/powerpoint/2010/main" val="1987162620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ChangeArrowheads="1"/>
          </p:cNvSpPr>
          <p:nvPr/>
        </p:nvSpPr>
        <p:spPr bwMode="auto">
          <a:xfrm>
            <a:off x="684213" y="395288"/>
            <a:ext cx="80645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/>
            <a:r>
              <a:rPr lang="ru-RU" altLang="ru-RU" sz="2400" b="1" i="1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Индивидуальная форма организации работы учащихся на уроке</a:t>
            </a:r>
            <a:endParaRPr lang="ru-RU" altLang="ru-RU" sz="2400" i="1">
              <a:solidFill>
                <a:srgbClr val="C000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8915" name="Прямоугольник 2"/>
          <p:cNvSpPr>
            <a:spLocks noChangeArrowheads="1"/>
          </p:cNvSpPr>
          <p:nvPr/>
        </p:nvSpPr>
        <p:spPr bwMode="auto">
          <a:xfrm>
            <a:off x="323850" y="1268413"/>
            <a:ext cx="8391525" cy="424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just" eaLnBrk="1" hangingPunct="1"/>
            <a:r>
              <a:rPr lang="ru-RU" altLang="ru-RU" i="1">
                <a:cs typeface="Times New Roman" pitchFamily="18" charset="0"/>
              </a:rPr>
              <a:t>     Эта форма организации предполагает, что каждый ученик получает для самостоятельного выполнения задание, специально для него подобранное в соответствии с его подготовкой и учебными возможностями.</a:t>
            </a:r>
            <a:r>
              <a:rPr lang="ru-RU" altLang="ru-RU" i="1"/>
              <a:t> </a:t>
            </a:r>
            <a:r>
              <a:rPr lang="ru-RU" altLang="ru-RU" i="1">
                <a:cs typeface="Times New Roman" pitchFamily="18" charset="0"/>
              </a:rPr>
              <a:t>Т.е., один из наиболее эффективных путей реализации индивидуальной формы организации учебной деятельности школьников на уроке являются дифференцированные индивидуальные задания, особенно задания с печатной основой, которые освобождают учащихся от механической работы и позволяют при меньшей затрате времени значительно увеличить объем эффективной самостоятельной работы.</a:t>
            </a:r>
            <a:r>
              <a:rPr lang="ru-RU" altLang="ru-RU" i="1"/>
              <a:t> </a:t>
            </a:r>
            <a:r>
              <a:rPr lang="ru-RU" altLang="ru-RU" i="1">
                <a:cs typeface="Times New Roman" pitchFamily="18" charset="0"/>
              </a:rPr>
              <a:t>Важным является контроль за ходом выполнения заданий, своевременная помощь в разрешении возникающих у учащихся затруднений. Для своих учащихся я составляю такие задания, которые содержат в себе: образцы решений и задачи, подлежащие решению на основе изучения образца; различные алгоритмические предписания, позволяющие шаг за шагом решить эту задачу. </a:t>
            </a:r>
          </a:p>
        </p:txBody>
      </p:sp>
    </p:spTree>
    <p:extLst>
      <p:ext uri="{BB962C8B-B14F-4D97-AF65-F5344CB8AC3E}">
        <p14:creationId xmlns:p14="http://schemas.microsoft.com/office/powerpoint/2010/main" val="2822909104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25144"/>
            <a:ext cx="8229600" cy="1600200"/>
          </a:xfrm>
        </p:spPr>
        <p:txBody>
          <a:bodyPr/>
          <a:lstStyle/>
          <a:p>
            <a:r>
              <a:rPr lang="ru-RU" sz="4800" i="1" dirty="0" smtClean="0">
                <a:effectLst/>
              </a:rPr>
              <a:t/>
            </a:r>
            <a:br>
              <a:rPr lang="ru-RU" sz="4800" i="1" dirty="0" smtClean="0">
                <a:effectLst/>
              </a:rPr>
            </a:br>
            <a:r>
              <a:rPr lang="ru-RU" sz="4800" i="1" dirty="0">
                <a:effectLst/>
              </a:rPr>
              <a:t/>
            </a:r>
            <a:br>
              <a:rPr lang="ru-RU" sz="4800" i="1" dirty="0">
                <a:effectLst/>
              </a:rPr>
            </a:br>
            <a:r>
              <a:rPr lang="ru-RU" sz="4800" i="1" dirty="0" smtClean="0">
                <a:effectLst/>
              </a:rPr>
              <a:t/>
            </a:r>
            <a:br>
              <a:rPr lang="ru-RU" sz="4800" i="1" dirty="0" smtClean="0">
                <a:effectLst/>
              </a:rPr>
            </a:br>
            <a:r>
              <a:rPr lang="ru-RU" sz="4800" i="1" dirty="0" smtClean="0">
                <a:effectLst/>
              </a:rPr>
              <a:t>«</a:t>
            </a:r>
            <a:r>
              <a:rPr lang="ru-RU" sz="4800" i="1" dirty="0">
                <a:effectLst/>
              </a:rPr>
              <a:t>Предмет математики настолько серьезен, </a:t>
            </a:r>
            <a:r>
              <a:rPr lang="ru-RU" sz="4800" dirty="0">
                <a:effectLst/>
              </a:rPr>
              <a:t/>
            </a:r>
            <a:br>
              <a:rPr lang="ru-RU" sz="4800" dirty="0">
                <a:effectLst/>
              </a:rPr>
            </a:br>
            <a:r>
              <a:rPr lang="ru-RU" sz="4800" i="1" dirty="0">
                <a:effectLst/>
              </a:rPr>
              <a:t>что полезно не упускать случаев</a:t>
            </a:r>
            <a:r>
              <a:rPr lang="ru-RU" sz="4800" dirty="0">
                <a:effectLst/>
              </a:rPr>
              <a:t/>
            </a:r>
            <a:br>
              <a:rPr lang="ru-RU" sz="4800" dirty="0">
                <a:effectLst/>
              </a:rPr>
            </a:br>
            <a:r>
              <a:rPr lang="ru-RU" sz="4800" i="1" dirty="0">
                <a:effectLst/>
              </a:rPr>
              <a:t> делать его немного занимательным».</a:t>
            </a:r>
            <a:r>
              <a:rPr lang="ru-RU" sz="4800" dirty="0">
                <a:effectLst/>
              </a:rPr>
              <a:t/>
            </a:r>
            <a:br>
              <a:rPr lang="ru-RU" sz="4800" dirty="0">
                <a:effectLst/>
              </a:rPr>
            </a:br>
            <a:r>
              <a:rPr lang="ru-RU" sz="4800" dirty="0" smtClean="0">
                <a:effectLst/>
              </a:rPr>
              <a:t>                                     </a:t>
            </a:r>
            <a:r>
              <a:rPr lang="ru-RU" sz="3200" i="1" dirty="0" err="1" smtClean="0">
                <a:effectLst/>
              </a:rPr>
              <a:t>Блез</a:t>
            </a:r>
            <a:r>
              <a:rPr lang="ru-RU" sz="3200" i="1" dirty="0" smtClean="0">
                <a:effectLst/>
              </a:rPr>
              <a:t> </a:t>
            </a:r>
            <a:r>
              <a:rPr lang="ru-RU" sz="3200" i="1" dirty="0">
                <a:effectLst/>
              </a:rPr>
              <a:t>Паскаль</a:t>
            </a:r>
            <a:r>
              <a:rPr lang="ru-RU" sz="3200" dirty="0">
                <a:effectLst/>
              </a:rPr>
              <a:t/>
            </a:r>
            <a:br>
              <a:rPr lang="ru-RU" sz="3200" dirty="0">
                <a:effectLst/>
              </a:rPr>
            </a:b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0269415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Прямоугольник 1"/>
          <p:cNvSpPr>
            <a:spLocks noChangeArrowheads="1"/>
          </p:cNvSpPr>
          <p:nvPr/>
        </p:nvSpPr>
        <p:spPr bwMode="auto">
          <a:xfrm>
            <a:off x="552450" y="1556792"/>
            <a:ext cx="7675563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у учащихся не возникало представление о "</a:t>
            </a:r>
            <a:r>
              <a:rPr lang="ru-RU" sz="2400" b="1" i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сухости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математики, оторванности от её жизни, показываю взаимосвязь математики с другими областями человеческих знаний и окружающим миром. 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sz="2400" dirty="0">
              <a:latin typeface="+mn-lt"/>
            </a:endParaRPr>
          </a:p>
        </p:txBody>
      </p:sp>
      <p:sp>
        <p:nvSpPr>
          <p:cNvPr id="43011" name="Прямоугольник 2"/>
          <p:cNvSpPr>
            <a:spLocks noChangeArrowheads="1"/>
          </p:cNvSpPr>
          <p:nvPr/>
        </p:nvSpPr>
        <p:spPr bwMode="auto">
          <a:xfrm>
            <a:off x="552450" y="404664"/>
            <a:ext cx="801693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/>
            <a:r>
              <a:rPr lang="ru-RU" sz="3200" dirty="0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  <a:ea typeface="+mj-ea"/>
                <a:cs typeface="+mj-cs"/>
              </a:rPr>
              <a:t>Практическая значимость</a:t>
            </a:r>
          </a:p>
          <a:p>
            <a:pPr eaLnBrk="1" hangingPunct="1"/>
            <a:r>
              <a:rPr lang="ru-RU" sz="3200" dirty="0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  <a:ea typeface="+mj-ea"/>
                <a:cs typeface="+mj-cs"/>
              </a:rPr>
              <a:t>                                       содержания знаний</a:t>
            </a:r>
            <a:endParaRPr lang="ru-RU" altLang="ru-RU" sz="1200" i="1" dirty="0">
              <a:solidFill>
                <a:srgbClr val="C00000"/>
              </a:solidFill>
            </a:endParaRPr>
          </a:p>
        </p:txBody>
      </p:sp>
      <p:sp>
        <p:nvSpPr>
          <p:cNvPr id="43012" name="Rectangle 1"/>
          <p:cNvSpPr>
            <a:spLocks noChangeArrowheads="1"/>
          </p:cNvSpPr>
          <p:nvPr/>
        </p:nvSpPr>
        <p:spPr bwMode="auto">
          <a:xfrm>
            <a:off x="611188" y="3403282"/>
            <a:ext cx="80645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just"/>
            <a:r>
              <a:rPr lang="ru-RU" altLang="ru-RU" sz="2800" dirty="0">
                <a:latin typeface="Times New Roman" pitchFamily="18" charset="0"/>
                <a:ea typeface="TimesNewRoman" charset="-128"/>
                <a:cs typeface="Times New Roman" pitchFamily="18" charset="0"/>
              </a:rPr>
              <a:t>   </a:t>
            </a:r>
            <a:r>
              <a:rPr lang="ru-RU" altLang="ru-RU" sz="2400" i="1" dirty="0">
                <a:latin typeface="Times New Roman" panose="02020603050405020304" pitchFamily="18" charset="0"/>
                <a:ea typeface="TimesNewRoman" charset="-128"/>
                <a:cs typeface="Times New Roman" panose="02020603050405020304" pitchFamily="18" charset="0"/>
              </a:rPr>
              <a:t>Внесение элементов «</a:t>
            </a:r>
            <a:r>
              <a:rPr lang="ru-RU" alt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NewRoman" charset="-128"/>
                <a:cs typeface="Times New Roman" panose="02020603050405020304" pitchFamily="18" charset="0"/>
              </a:rPr>
              <a:t>занимательности</a:t>
            </a:r>
            <a:r>
              <a:rPr lang="ru-RU" altLang="ru-RU" sz="2400" i="1" dirty="0">
                <a:latin typeface="Times New Roman" panose="02020603050405020304" pitchFamily="18" charset="0"/>
                <a:ea typeface="TimesNewRoman" charset="-128"/>
                <a:cs typeface="Times New Roman" panose="02020603050405020304" pitchFamily="18" charset="0"/>
              </a:rPr>
              <a:t>» при введении новых понятий позволяет повысить интерес к изучаемой теме, способствует активизации познавательной деятельности учащихся.  </a:t>
            </a:r>
            <a:endParaRPr lang="ru-RU" altLang="ru-RU" sz="2000" i="1" dirty="0">
              <a:latin typeface="Times New Roman" panose="02020603050405020304" pitchFamily="18" charset="0"/>
              <a:ea typeface="TimesNewRoman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259772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Результативность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Регулярное использование на уроках математики системы специальных задач и заданий, направленных на развитие познавательных возможностей и способностей, расширяет математический кругозор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школьников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способствует математическому развитию, повышает качество математической подготовленности, позволяет детям более уверенно ориентироваться в простейших закономерностях окружающей их действительности и активнее использовать математические знания в повседневной жизни. 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146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факторов формирования познавательного интереса обучающихся на уроках 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математики, формирование навыков самостоятельной работы.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574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своей педагогической деятельности ставлю несколько задач: 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 формы организации учебной деятельности; 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новые педагогические технологии, эффективные методики обучения; 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и укреплять интерес к математике.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5199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Оля\Desktop\Новая папка\IMG-20180321-WA000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13" r="12480"/>
          <a:stretch/>
        </p:blipFill>
        <p:spPr bwMode="auto">
          <a:xfrm>
            <a:off x="1475656" y="161865"/>
            <a:ext cx="2545365" cy="3377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Оля\Desktop\Новая папка\IMG-20180321-WA0009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84" t="8936" r="28030" b="3285"/>
          <a:stretch/>
        </p:blipFill>
        <p:spPr bwMode="auto">
          <a:xfrm>
            <a:off x="4499992" y="3140967"/>
            <a:ext cx="3671934" cy="3199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:\Users\Оля\Desktop\DSC0198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59125"/>
            <a:ext cx="3888432" cy="291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D:\1_РАБ СТОЛ 10.02.18\Раб.стол\мамочка\DSC0062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538871"/>
            <a:ext cx="3491880" cy="2618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0844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5328592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условиях бурного развития науки и техники преподавание в школе не может сводиться только к тому, чтобы вооружить учащихся определённым запасом знаний. Необходимо добиться высокого уровня их мышления, с тем чтобы учащиеся могли в дальнейшем самостоятельно расширять и углублять свои знания, применять их в смежных областях, находить решения в новых ситуациях.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3343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0"/>
            <a:ext cx="8229600" cy="48245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этим важно обучить учащихся основным приёмам умственной деятельности, сформировать у них умение анализировать и сопоставлять факты, делать обобщения.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хочу становиться на отдельных аспектах организации  мыслительной деятельности учащихся  на уроках математики.</a:t>
            </a:r>
          </a:p>
        </p:txBody>
      </p:sp>
    </p:spTree>
    <p:extLst>
      <p:ext uri="{BB962C8B-B14F-4D97-AF65-F5344CB8AC3E}">
        <p14:creationId xmlns:p14="http://schemas.microsoft.com/office/powerpoint/2010/main" val="3200281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34961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 много методов и приемов, позволяющих стимулировать формирование познавательного интереса у учащихся в процессе обучения математики и пробуждающие их творческую инициативу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600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600" dirty="0" smtClean="0"/>
              <a:t>Формирование </a:t>
            </a:r>
            <a:r>
              <a:rPr lang="ru-RU" sz="3600" dirty="0"/>
              <a:t>познавательного интереса учащихся на уроках </a:t>
            </a:r>
            <a:r>
              <a:rPr lang="ru-RU" sz="3600" dirty="0" smtClean="0"/>
              <a:t>математики</a:t>
            </a:r>
            <a:r>
              <a:rPr lang="ru-RU" sz="3600" dirty="0"/>
              <a:t/>
            </a:r>
            <a:br>
              <a:rPr lang="ru-RU" sz="36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05205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1"/>
          <p:cNvSpPr>
            <a:spLocks noChangeArrowheads="1"/>
          </p:cNvSpPr>
          <p:nvPr/>
        </p:nvSpPr>
        <p:spPr bwMode="auto">
          <a:xfrm>
            <a:off x="899592" y="1124744"/>
            <a:ext cx="7848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/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поисках путей более эффективного использования структуры уроков разных типов особую значимость приобретает </a:t>
            </a:r>
            <a:r>
              <a:rPr lang="ru-RU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организации познавательной деятельности </a:t>
            </a: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на уроке. </a:t>
            </a:r>
          </a:p>
        </p:txBody>
      </p:sp>
      <p:pic>
        <p:nvPicPr>
          <p:cNvPr id="12291" name="Picture 7" descr="http://im3-tub-ru.yandex.net/i?id=500353458-13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200" y="3500438"/>
            <a:ext cx="2333625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7" descr="http://im3-tub-ru.yandex.net/i?id=500353458-13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679289"/>
            <a:ext cx="2333625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592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229</TotalTime>
  <Words>1068</Words>
  <Application>Microsoft Office PowerPoint</Application>
  <PresentationFormat>Экран (4:3)</PresentationFormat>
  <Paragraphs>52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Исполнительная</vt:lpstr>
      <vt:lpstr>Муниципальное бюджетное общеобразовательное учреждение «Средняя общеобразовательная школа п. Джонка»</vt:lpstr>
      <vt:lpstr>   «Предмет математики настолько серьезен,  что полезно не упускать случаев  делать его немного занимательным».                                      Блез Паскаль </vt:lpstr>
      <vt:lpstr>Цель</vt:lpstr>
      <vt:lpstr>Задачи</vt:lpstr>
      <vt:lpstr>Презентация PowerPoint</vt:lpstr>
      <vt:lpstr>Презентация PowerPoint</vt:lpstr>
      <vt:lpstr>Презентация PowerPoint</vt:lpstr>
      <vt:lpstr>           Формирование познавательного интереса учащихся на уроках математики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Результативность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учреждение «Средняя общеобразовательная школа п. Джонка»</dc:title>
  <dc:creator>Оля</dc:creator>
  <cp:lastModifiedBy>Оля</cp:lastModifiedBy>
  <cp:revision>11</cp:revision>
  <dcterms:created xsi:type="dcterms:W3CDTF">2019-01-14T07:31:04Z</dcterms:created>
  <dcterms:modified xsi:type="dcterms:W3CDTF">2019-01-14T11:21:03Z</dcterms:modified>
</cp:coreProperties>
</file>