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5" r:id="rId6"/>
    <p:sldId id="266" r:id="rId7"/>
    <p:sldId id="261" r:id="rId8"/>
    <p:sldId id="262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86" d="100"/>
          <a:sy n="8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13724560951469494"/>
          <c:y val="0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игра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99.3</c:v>
                </c:pt>
                <c:pt idx="1">
                  <c:v>0.70000000000000018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title>
      <c:layout>
        <c:manualLayout>
          <c:xMode val="edge"/>
          <c:yMode val="edge"/>
          <c:x val="0.34574815192781566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хотел играть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русский</c:v>
                </c:pt>
                <c:pt idx="1">
                  <c:v>математика</c:v>
                </c:pt>
                <c:pt idx="2">
                  <c:v>окружающий мир</c:v>
                </c:pt>
                <c:pt idx="3">
                  <c:v>все уроки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</c:v>
                </c:pt>
                <c:pt idx="1">
                  <c:v>95</c:v>
                </c:pt>
                <c:pt idx="2">
                  <c:v>93</c:v>
                </c:pt>
                <c:pt idx="3">
                  <c:v>97</c:v>
                </c:pt>
              </c:numCache>
            </c:numRef>
          </c:val>
        </c:ser>
        <c:axId val="114742784"/>
        <c:axId val="114744320"/>
      </c:barChart>
      <c:catAx>
        <c:axId val="114742784"/>
        <c:scaling>
          <c:orientation val="minMax"/>
        </c:scaling>
        <c:axPos val="b"/>
        <c:tickLblPos val="nextTo"/>
        <c:crossAx val="114744320"/>
        <c:crosses val="autoZero"/>
        <c:auto val="1"/>
        <c:lblAlgn val="ctr"/>
        <c:lblOffset val="100"/>
      </c:catAx>
      <c:valAx>
        <c:axId val="114744320"/>
        <c:scaling>
          <c:orientation val="minMax"/>
        </c:scaling>
        <c:axPos val="l"/>
        <c:majorGridlines/>
        <c:numFmt formatCode="General" sourceLinked="1"/>
        <c:tickLblPos val="nextTo"/>
        <c:crossAx val="1147427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9C99-90DA-41D6-9FE7-5A4A37FA12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999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C59E3-3256-47F1-B8FD-7818108C4D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865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2A673-E202-4F21-9AEF-EE88873B05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1535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9222E-7144-4548-BE60-D299E8CF06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945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F0AF9-056A-40F8-873C-7DFB71DA27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7715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20F9D-E2D2-401E-AF8B-2A0CD934733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25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0E0F7-FEAD-47DA-B972-D1FD95A44F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805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3E04B-1565-4C8C-9E43-7B9EEE7589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172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92E84-9E2E-4F61-A834-249414DD127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694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1A5DF-AB0D-4D16-BEE8-2F3905A008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0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E9EAC-DC52-4F83-B03F-9AA2C043CE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126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72019-6C9B-4ED4-B068-072D72F6189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22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051720" y="1052736"/>
            <a:ext cx="6984776" cy="33843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i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20000"/>
                  </a:gs>
                  <a:gs pos="100000">
                    <a:srgbClr val="A20000"/>
                  </a:gs>
                </a:gsLst>
                <a:lin ang="5400000" scaled="1"/>
              </a:gradFill>
              <a:latin typeface="Georgi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42930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just"/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Актанко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Андреевна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с. Маяк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Нанайского Муниципального район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692696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«УЧИТЕЛЬ ГОДА – 2019»</a:t>
            </a:r>
            <a:endParaRPr lang="ru-RU" sz="3200" b="1" dirty="0">
              <a:solidFill>
                <a:srgbClr val="00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916832"/>
            <a:ext cx="58326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задание </a:t>
            </a:r>
            <a:endParaRPr lang="en-US" sz="2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«Методический семинар»</a:t>
            </a:r>
            <a:endParaRPr lang="ru-RU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83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512168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больше сочинит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Позволяет обогащать активный и пассивный словарный запас учащихся, помогает развивать произвольную словесную память. Подбирается несколько предметных картинок. Ребенку предлагается найти рифму к названиям изображенных на них предметов. Рифмы можно подбирать и к словам, не сопровождая их показом соответствующих картинок.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9298"/>
          <a:stretch>
            <a:fillRect/>
          </a:stretch>
        </p:blipFill>
        <p:spPr>
          <a:xfrm>
            <a:off x="4788024" y="2564904"/>
            <a:ext cx="307950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Учитель\Рабочий стол\Новая папка\ктд 12 апрел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51216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 я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технологию в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«Контролеры».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игра не только систематизирует знания учеников, но и несет элементы физической разгрузки, т.к. использует физкультурные упражнения. 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5" y="2132857"/>
            <a:ext cx="5184576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51216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анкет показал: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Игры на уроках нравятся всем учащимся без исключения.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Большинство учащихся хотели бы играть на каждом уроке, но если только эта  игра им интересна.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Более предпочтительна для детей групповая форма игр.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Большинство учащихся хотят в игре побеждать.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67544" y="2492896"/>
          <a:ext cx="331236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860032" y="2420888"/>
          <a:ext cx="3120008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51216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6673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9900"/>
                </a:solidFill>
              </a:rPr>
              <a:t>Конфуций «Учитель и ученики растут вместе»</a:t>
            </a:r>
            <a:endParaRPr lang="ru-RU" sz="36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67544" y="2492896"/>
          <a:ext cx="331236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 descr="IMG-20190113-WA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628800"/>
            <a:ext cx="5832648" cy="426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588224" y="1844824"/>
            <a:ext cx="22322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Так пусть игровые технологии позволяют расти как ученикам, так и учителю. </a:t>
            </a:r>
            <a:endParaRPr lang="ru-RU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51216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80728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Благодарю за внимание!</a:t>
            </a:r>
            <a:endParaRPr lang="ru-RU" sz="5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67544" y="2492896"/>
          <a:ext cx="331236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4" descr="C:\Users\Admin\Desktop\school_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628800"/>
            <a:ext cx="3096344" cy="3473947"/>
          </a:xfrm>
          <a:prstGeom prst="rect">
            <a:avLst/>
          </a:prstGeom>
          <a:noFill/>
        </p:spPr>
      </p:pic>
      <p:pic>
        <p:nvPicPr>
          <p:cNvPr id="8" name="Picture 4" descr="D:\Мои рисунки\класс ИИ\STP81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573016"/>
            <a:ext cx="3066240" cy="2299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Учитель\Рабочий стол\Жукова Т.З\ТАО\DSC_01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8228" y="1844824"/>
            <a:ext cx="371831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Информационная справка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843950"/>
            <a:ext cx="5472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</a:rPr>
              <a:t>   </a:t>
            </a:r>
            <a:r>
              <a:rPr lang="ru-RU" sz="2000" b="1" dirty="0" err="1" smtClean="0">
                <a:solidFill>
                  <a:srgbClr val="000000"/>
                </a:solidFill>
                <a:latin typeface="Calibri" pitchFamily="34" charset="0"/>
              </a:rPr>
              <a:t>Актанко</a:t>
            </a: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</a:rPr>
              <a:t> Надежда Андреевна, 15.01.1997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   Образование.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Calibri" pitchFamily="34" charset="0"/>
              </a:rPr>
              <a:t>Среднеспециальное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</a:rPr>
              <a:t>. Хабаровский педагогический колледж;</a:t>
            </a: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ru-RU" sz="2000" b="1" i="1" dirty="0">
                <a:solidFill>
                  <a:srgbClr val="000000"/>
                </a:solidFill>
                <a:latin typeface="Calibri" pitchFamily="34" charset="0"/>
              </a:rPr>
              <a:t>специальность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«Педагогика и методика начального обучения»;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   </a:t>
            </a:r>
            <a:r>
              <a:rPr lang="ru-RU" sz="2000" b="1" i="1" dirty="0">
                <a:solidFill>
                  <a:srgbClr val="000000"/>
                </a:solidFill>
                <a:latin typeface="Calibri" pitchFamily="34" charset="0"/>
              </a:rPr>
              <a:t>квалификация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«Учитель начальных классов»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Трудовой стаж: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</a:rPr>
              <a:t>1,5 года</a:t>
            </a: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Педагогический стаж (по специальности):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ru-RU" sz="20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</a:rPr>
              <a:t>6 месяцев</a:t>
            </a:r>
            <a:endParaRPr lang="ru-RU" sz="2000" dirty="0">
              <a:solidFill>
                <a:srgbClr val="000000"/>
              </a:solidFill>
              <a:latin typeface="Calibri" pitchFamily="34" charset="0"/>
            </a:endParaRPr>
          </a:p>
          <a:p>
            <a:endParaRPr lang="ru-RU" sz="2000" dirty="0"/>
          </a:p>
        </p:txBody>
      </p:sp>
      <p:pic>
        <p:nvPicPr>
          <p:cNvPr id="5" name="Рисунок 4" descr="IMG-20190113-WA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2738903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7872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2074"/>
          </a:xfrm>
        </p:spPr>
        <p:txBody>
          <a:bodyPr/>
          <a:lstStyle/>
          <a:p>
            <a:r>
              <a:rPr lang="ru-RU" sz="5400" i="1" dirty="0" smtClean="0">
                <a:latin typeface="Times New Roman"/>
                <a:ea typeface="Times New Roman"/>
              </a:rPr>
              <a:t/>
            </a:r>
            <a:br>
              <a:rPr lang="ru-RU" sz="5400" i="1" dirty="0" smtClean="0">
                <a:latin typeface="Times New Roman"/>
                <a:ea typeface="Times New Roman"/>
              </a:rPr>
            </a:br>
            <a:r>
              <a:rPr lang="ru-RU" sz="5400" b="1" dirty="0" smtClean="0"/>
              <a:t> </a:t>
            </a:r>
            <a:r>
              <a:rPr lang="ru-RU" sz="2400" b="1" dirty="0" smtClean="0"/>
              <a:t>Выбор образовательной программы </a:t>
            </a:r>
            <a:r>
              <a:rPr lang="ru-RU" sz="5400" i="1" dirty="0">
                <a:latin typeface="Times New Roman"/>
                <a:ea typeface="Times New Roman"/>
              </a:rPr>
              <a:t/>
            </a:r>
            <a:br>
              <a:rPr lang="ru-RU" sz="5400" i="1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980729"/>
            <a:ext cx="4248472" cy="4536504"/>
          </a:xfrm>
        </p:spPr>
        <p:txBody>
          <a:bodyPr/>
          <a:lstStyle/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2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Скажи мне, и я забуду.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2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Покажи мне, и я запомню.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2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Дай мне действовать самому, и я научусь. </a:t>
            </a:r>
          </a:p>
          <a:p>
            <a:pPr marL="0" lvl="0" indent="0" algn="r" eaLnBrk="1" fontAlgn="auto" hangingPunct="1">
              <a:spcAft>
                <a:spcPts val="0"/>
              </a:spcAft>
              <a:buNone/>
            </a:pPr>
            <a:r>
              <a:rPr lang="ru-RU" sz="1200" kern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Китайская мудрость 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Наша школа работает по системе развивающего обучения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Л.В.Занкова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основные принципы которой направлены на развитие личности каждого ребенка вне зависимости от его способностей.</a:t>
            </a:r>
          </a:p>
          <a:p>
            <a:pPr marL="0" lvl="0" indent="0" algn="just" eaLnBrk="1" fontAlgn="auto" hangingPunct="1">
              <a:spcAft>
                <a:spcPts val="0"/>
              </a:spcAft>
              <a:buNone/>
            </a:pP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Она соответствует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требованиям ФГОС и </a:t>
            </a:r>
            <a:r>
              <a:rPr lang="ru-RU" sz="20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главной  задаче  современного  обучения:  решение  проблемы       личностно-ориентированного             образования</a:t>
            </a:r>
            <a:r>
              <a:rPr lang="ru-RU" sz="1600" kern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052736"/>
            <a:ext cx="3580667" cy="4774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6878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9900"/>
                </a:solidFill>
              </a:rPr>
              <a:t>Моя цель </a:t>
            </a:r>
            <a:endParaRPr lang="ru-RU" sz="4800" dirty="0">
              <a:solidFill>
                <a:srgbClr val="0099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1124744"/>
            <a:ext cx="3528392" cy="3528392"/>
          </a:xfrm>
        </p:spPr>
        <p:txBody>
          <a:bodyPr/>
          <a:lstStyle/>
          <a:p>
            <a:pPr marL="0" indent="0" algn="just" eaLnBrk="1" fontAlgn="auto" hangingPunct="1">
              <a:spcAft>
                <a:spcPts val="0"/>
              </a:spcAft>
              <a:buNone/>
            </a:pPr>
            <a:r>
              <a:rPr lang="ru-RU" sz="2000" dirty="0" smtClean="0"/>
              <a:t>–  научить учащихся учиться.  Это значит  сформировать  у  них  ценностные мотивы учения, развить способность определять конкретные цели  познавательной деятельности, выбирать  и   использовать      необходимые  источники   информации, использовать эффективные   приемы  познавательной  деятельности.</a:t>
            </a:r>
            <a:endParaRPr lang="ru-RU" sz="2000" dirty="0"/>
          </a:p>
        </p:txBody>
      </p:sp>
      <p:pic>
        <p:nvPicPr>
          <p:cNvPr id="5" name="Рисунок 4" descr="IMG-20190113-WA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482619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709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47248" cy="1224136"/>
          </a:xfrm>
        </p:spPr>
        <p:txBody>
          <a:bodyPr/>
          <a:lstStyle/>
          <a:p>
            <a:r>
              <a:rPr lang="ru-RU" sz="2000" dirty="0" smtClean="0"/>
              <a:t>А.С.Макаренко  считал, что «… ребенок должен играть, даже когда делает серьезное дело. Вся его жизнь – это игра».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628800"/>
            <a:ext cx="3600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игры - побудить интерес к познанию, науке, книге, учению. И если мы вложим образовательное содержание в игровую оболочку, то сможем решить одну из ключевых проблем педагогики — проблему мотивации учебной деятельности.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Учитель\Рабочий стол\семинар РЦ\DSC_0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132856"/>
            <a:ext cx="4598314" cy="3045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685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57606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Иг</a:t>
            </a:r>
            <a:r>
              <a:rPr lang="ru-RU" sz="4000" b="1" dirty="0" smtClean="0">
                <a:solidFill>
                  <a:srgbClr val="009900"/>
                </a:solidFill>
              </a:rPr>
              <a:t>ро</a:t>
            </a:r>
            <a:r>
              <a:rPr lang="ru-RU" sz="4000" b="1" dirty="0" smtClean="0">
                <a:solidFill>
                  <a:srgbClr val="002060"/>
                </a:solidFill>
              </a:rPr>
              <a:t>вые  </a:t>
            </a:r>
            <a:r>
              <a:rPr lang="ru-RU" sz="4000" b="1" dirty="0" smtClean="0">
                <a:solidFill>
                  <a:srgbClr val="009900"/>
                </a:solidFill>
              </a:rPr>
              <a:t>тех</a:t>
            </a:r>
            <a:r>
              <a:rPr lang="ru-RU" sz="4000" b="1" dirty="0" smtClean="0">
                <a:solidFill>
                  <a:srgbClr val="002060"/>
                </a:solidFill>
              </a:rPr>
              <a:t>нолог</a:t>
            </a:r>
            <a:r>
              <a:rPr lang="ru-RU" sz="4000" b="1" dirty="0" smtClean="0">
                <a:solidFill>
                  <a:srgbClr val="009900"/>
                </a:solidFill>
              </a:rPr>
              <a:t>ии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860032" y="1124744"/>
            <a:ext cx="388843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«кластер»: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вокруг ключевого слова зарисовываются или записывают ассоциативные цепочки. Этот прием использую на этапах актуализации, систематизации, повторения знаний, на этапе контроля, при работе с текстом. Данный прием позволяет творчески мыслить, помогает обобщить изученное.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ÐÐ°ÑÑÐ¸Ð½ÐºÐ¸ Ð¿Ð¾ Ð·Ð°Ð¿ÑÐ¾ÑÑ ÐºÐ»Ð°ÑÑÐµÑ Ð¿Ð¾ Ð¾ÐºÑÑÐ¶Ð°ÑÑÐµÐ¼Ñ Ð¼Ð¸ÑÑ 1 ÐºÐ»Ð°ÑÑ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21" t="5374" r="11621"/>
          <a:stretch>
            <a:fillRect/>
          </a:stretch>
        </p:blipFill>
        <p:spPr bwMode="auto">
          <a:xfrm>
            <a:off x="611560" y="2636912"/>
            <a:ext cx="4144038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467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656184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обычного вступления начало урока я использую технологию в игровой форме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«расшифровщик»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Предлагается учащимся загадку, ребус, рисунки, карточки с заданием. Данная технология позволяет активизировать мыслительную деятельность. </a:t>
            </a:r>
            <a:endParaRPr lang="ru-RU" sz="2400" dirty="0"/>
          </a:p>
        </p:txBody>
      </p:sp>
      <p:pic>
        <p:nvPicPr>
          <p:cNvPr id="6" name="Picture 2" descr="C:\Documents and Settings\Учитель\Рабочий стол\семинар РЦ\DSC_0479.JPG"/>
          <p:cNvPicPr>
            <a:picLocks noChangeAspect="1" noChangeArrowheads="1"/>
          </p:cNvPicPr>
          <p:nvPr/>
        </p:nvPicPr>
        <p:blipFill>
          <a:blip r:embed="rId2" cstate="print"/>
          <a:srcRect l="63373" t="106"/>
          <a:stretch>
            <a:fillRect/>
          </a:stretch>
        </p:blipFill>
        <p:spPr bwMode="auto">
          <a:xfrm>
            <a:off x="6948264" y="2204864"/>
            <a:ext cx="1801464" cy="3416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ÐÐ°ÑÑÐ¸Ð½ÐºÐ¸ Ð¿Ð¾ Ð·Ð°Ð¿ÑÐ¾ÑÑ Ð·Ð°Ð´Ð°Ð½Ð¸Ñ Ñ Ð°Ð·Ð±ÑÐºÐ¸ 1 ÐºÐ»Ð°ÑÑ Ð½ÐµÑÐ°ÐµÐ²Ð°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722" t="75060" r="5351" b="10611"/>
          <a:stretch/>
        </p:blipFill>
        <p:spPr bwMode="auto">
          <a:xfrm>
            <a:off x="395536" y="2780928"/>
            <a:ext cx="6354191" cy="25291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293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656184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уроке обучение грамоте я использую технологию в форме игры, которая позволяет совершенствовать слуховое восприятие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«Какой звук заблудился?»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916832"/>
            <a:ext cx="2907359" cy="3876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916832"/>
            <a:ext cx="2880320" cy="3840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656184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слово».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Позволяющие развитие внимания и мышления. Задания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асыч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(часы),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чдуо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(чудо) 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ущак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(щука),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чщаа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(чаща),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саоипг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(сапоги),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ппаак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(папка),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пргиои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(пироги),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кптае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(пакет).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128668"/>
            <a:ext cx="6048672" cy="320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695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493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Информационная справка</vt:lpstr>
      <vt:lpstr>  Выбор образовательной программы  </vt:lpstr>
      <vt:lpstr>Моя цель </vt:lpstr>
      <vt:lpstr>А.С.Макаренко  считал, что «… ребенок должен играть, даже когда делает серьезное дело. Вся его жизнь – это игра». </vt:lpstr>
      <vt:lpstr>Игровые  технологии.</vt:lpstr>
      <vt:lpstr> Вместо обычного вступления начало урока я использую технологию в игровой форме «расшифровщик». Предлагается учащимся загадку, ребус, рисунки, карточки с заданием. Данная технология позволяет активизировать мыслительную деятельность. </vt:lpstr>
      <vt:lpstr>На уроке обучение грамоте я использую технологию в форме игры, которая позволяет совершенствовать слуховое восприятие «Какой звук заблудился?» </vt:lpstr>
      <vt:lpstr>«Собери слово». Позволяющие развитие внимания и мышления. Задания – асыч (часы), чдуо (чудо) , ущак (щука), чщаа (чаща), саоипг (сапоги), ппаак (папка), пргиои (пироги), кптае (пакет).</vt:lpstr>
      <vt:lpstr> «Кто больше сочинит». Позволяет обогащать активный и пассивный словарный запас учащихся, помогает развивать произвольную словесную память. Подбирается несколько предметных картинок. Ребенку предлагается найти рифму к названиям изображенных на них предметов. Рифмы можно подбирать и к словам, не сопровождая их показом соответствующих картинок.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Петровна</dc:creator>
  <cp:lastModifiedBy>1</cp:lastModifiedBy>
  <cp:revision>26</cp:revision>
  <dcterms:created xsi:type="dcterms:W3CDTF">2015-02-01T05:34:27Z</dcterms:created>
  <dcterms:modified xsi:type="dcterms:W3CDTF">2019-01-13T12:05:09Z</dcterms:modified>
</cp:coreProperties>
</file>