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88" r:id="rId3"/>
    <p:sldId id="289" r:id="rId4"/>
    <p:sldId id="273" r:id="rId5"/>
    <p:sldId id="278" r:id="rId6"/>
    <p:sldId id="286" r:id="rId7"/>
    <p:sldId id="279" r:id="rId8"/>
    <p:sldId id="280" r:id="rId9"/>
    <p:sldId id="281" r:id="rId10"/>
    <p:sldId id="275" r:id="rId11"/>
    <p:sldId id="276" r:id="rId12"/>
    <p:sldId id="277" r:id="rId13"/>
    <p:sldId id="282" r:id="rId14"/>
    <p:sldId id="285" r:id="rId15"/>
    <p:sldId id="28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C14178-592F-4B29-AB4B-E97926A080FA}" type="doc">
      <dgm:prSet loTypeId="urn:microsoft.com/office/officeart/2005/8/layout/cycle7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43E8EF-D13D-4B68-8BE4-955A149BD7C5}">
      <dgm:prSet phldrT="[Текст]"/>
      <dgm:spPr/>
      <dgm:t>
        <a:bodyPr/>
        <a:lstStyle/>
        <a:p>
          <a:r>
            <a:rPr lang="ru-RU" dirty="0" smtClean="0"/>
            <a:t>Личность ребёнка </a:t>
          </a:r>
          <a:endParaRPr lang="ru-RU" dirty="0"/>
        </a:p>
      </dgm:t>
    </dgm:pt>
    <dgm:pt modelId="{B379F625-C1DD-4575-9464-22DBDBDCF129}" type="parTrans" cxnId="{240E3124-3F18-43FD-9B22-46925B7B3A7C}">
      <dgm:prSet/>
      <dgm:spPr/>
      <dgm:t>
        <a:bodyPr/>
        <a:lstStyle/>
        <a:p>
          <a:endParaRPr lang="ru-RU"/>
        </a:p>
      </dgm:t>
    </dgm:pt>
    <dgm:pt modelId="{45C48084-AFB4-4AA8-9DB2-E9AB341DB99D}" type="sibTrans" cxnId="{240E3124-3F18-43FD-9B22-46925B7B3A7C}">
      <dgm:prSet/>
      <dgm:spPr/>
      <dgm:t>
        <a:bodyPr/>
        <a:lstStyle/>
        <a:p>
          <a:endParaRPr lang="ru-RU"/>
        </a:p>
      </dgm:t>
    </dgm:pt>
    <dgm:pt modelId="{D7AAEECF-C78A-422B-8584-3ABE68BFACFD}">
      <dgm:prSet phldrT="[Текст]"/>
      <dgm:spPr/>
      <dgm:t>
        <a:bodyPr/>
        <a:lstStyle/>
        <a:p>
          <a:r>
            <a:rPr lang="ru-RU" dirty="0" smtClean="0"/>
            <a:t>Личности педагогов</a:t>
          </a:r>
          <a:endParaRPr lang="ru-RU" dirty="0"/>
        </a:p>
      </dgm:t>
    </dgm:pt>
    <dgm:pt modelId="{735387DB-C3D2-4A16-BE88-9ACE50C1F9E2}" type="parTrans" cxnId="{1F1A2BE5-A82E-4058-86A9-341E92637961}">
      <dgm:prSet/>
      <dgm:spPr/>
      <dgm:t>
        <a:bodyPr/>
        <a:lstStyle/>
        <a:p>
          <a:endParaRPr lang="ru-RU"/>
        </a:p>
      </dgm:t>
    </dgm:pt>
    <dgm:pt modelId="{B4137B01-9301-477A-B202-DF5B81755A76}" type="sibTrans" cxnId="{1F1A2BE5-A82E-4058-86A9-341E92637961}">
      <dgm:prSet/>
      <dgm:spPr/>
      <dgm:t>
        <a:bodyPr/>
        <a:lstStyle/>
        <a:p>
          <a:endParaRPr lang="ru-RU"/>
        </a:p>
      </dgm:t>
    </dgm:pt>
    <dgm:pt modelId="{7E5607F7-BB69-42F9-AA38-4AE6CF721F9C}">
      <dgm:prSet phldrT="[Текст]"/>
      <dgm:spPr/>
      <dgm:t>
        <a:bodyPr/>
        <a:lstStyle/>
        <a:p>
          <a:r>
            <a:rPr lang="ru-RU" dirty="0" smtClean="0"/>
            <a:t>Личности родителей</a:t>
          </a:r>
          <a:endParaRPr lang="ru-RU" dirty="0"/>
        </a:p>
      </dgm:t>
    </dgm:pt>
    <dgm:pt modelId="{77C90614-A4D9-4730-BCB7-0A88BB608DEF}" type="parTrans" cxnId="{EE76D1FC-0DDB-460A-B3CC-10B84409EA89}">
      <dgm:prSet/>
      <dgm:spPr/>
      <dgm:t>
        <a:bodyPr/>
        <a:lstStyle/>
        <a:p>
          <a:endParaRPr lang="ru-RU"/>
        </a:p>
      </dgm:t>
    </dgm:pt>
    <dgm:pt modelId="{94CB6995-6433-4FFC-8779-F072DAF810A8}" type="sibTrans" cxnId="{EE76D1FC-0DDB-460A-B3CC-10B84409EA89}">
      <dgm:prSet/>
      <dgm:spPr/>
      <dgm:t>
        <a:bodyPr/>
        <a:lstStyle/>
        <a:p>
          <a:endParaRPr lang="ru-RU"/>
        </a:p>
      </dgm:t>
    </dgm:pt>
    <dgm:pt modelId="{D6FA961B-147F-4736-9060-12CEAC4CE6E5}">
      <dgm:prSet custT="1"/>
      <dgm:spPr/>
      <dgm:t>
        <a:bodyPr/>
        <a:lstStyle/>
        <a:p>
          <a:r>
            <a:rPr lang="ru-RU" sz="2000" b="1" dirty="0" smtClean="0"/>
            <a:t>Личности одноклассников</a:t>
          </a:r>
          <a:endParaRPr lang="ru-RU" sz="2000" b="1" dirty="0"/>
        </a:p>
      </dgm:t>
    </dgm:pt>
    <dgm:pt modelId="{E65667AD-459C-4A26-A1CA-0E5ED54A9843}" type="parTrans" cxnId="{CF24E94F-87C2-47E1-B5E6-A653232C2566}">
      <dgm:prSet/>
      <dgm:spPr/>
      <dgm:t>
        <a:bodyPr/>
        <a:lstStyle/>
        <a:p>
          <a:endParaRPr lang="ru-RU"/>
        </a:p>
      </dgm:t>
    </dgm:pt>
    <dgm:pt modelId="{8F9BB05A-5024-438A-A330-EFC3B6676A1E}" type="sibTrans" cxnId="{CF24E94F-87C2-47E1-B5E6-A653232C2566}">
      <dgm:prSet/>
      <dgm:spPr/>
      <dgm:t>
        <a:bodyPr/>
        <a:lstStyle/>
        <a:p>
          <a:endParaRPr lang="ru-RU"/>
        </a:p>
      </dgm:t>
    </dgm:pt>
    <dgm:pt modelId="{DB7E60B4-1ABF-4741-B25E-4CA32D789FB5}" type="pres">
      <dgm:prSet presAssocID="{91C14178-592F-4B29-AB4B-E97926A080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5932B4-7F6A-4824-B5DF-5508B5F80030}" type="pres">
      <dgm:prSet presAssocID="{FF43E8EF-D13D-4B68-8BE4-955A149BD7C5}" presName="node" presStyleLbl="node1" presStyleIdx="0" presStyleCnt="4" custScaleX="146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95719-1E40-4448-909A-9A69CFCC2C94}" type="pres">
      <dgm:prSet presAssocID="{45C48084-AFB4-4AA8-9DB2-E9AB341DB99D}" presName="sibTrans" presStyleLbl="sibTrans2D1" presStyleIdx="0" presStyleCnt="4" custLinFactNeighborX="66928" custLinFactNeighborY="-17454"/>
      <dgm:spPr/>
      <dgm:t>
        <a:bodyPr/>
        <a:lstStyle/>
        <a:p>
          <a:endParaRPr lang="ru-RU"/>
        </a:p>
      </dgm:t>
    </dgm:pt>
    <dgm:pt modelId="{42C776BC-F056-44BA-925A-CCDBE3949B82}" type="pres">
      <dgm:prSet presAssocID="{45C48084-AFB4-4AA8-9DB2-E9AB341DB99D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6DCA359-42A2-4935-A5EE-AF4486EE988A}" type="pres">
      <dgm:prSet presAssocID="{D6FA961B-147F-4736-9060-12CEAC4CE6E5}" presName="node" presStyleLbl="node1" presStyleIdx="1" presStyleCnt="4" custScaleX="166880" custRadScaleRad="142765" custRadScaleInc="-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1127E-C22C-4E1A-BDB1-FBD8CA695908}" type="pres">
      <dgm:prSet presAssocID="{8F9BB05A-5024-438A-A330-EFC3B6676A1E}" presName="sibTrans" presStyleLbl="sibTrans2D1" presStyleIdx="1" presStyleCnt="4" custLinFactNeighborX="66928" custLinFactNeighborY="30669"/>
      <dgm:spPr/>
      <dgm:t>
        <a:bodyPr/>
        <a:lstStyle/>
        <a:p>
          <a:endParaRPr lang="ru-RU"/>
        </a:p>
      </dgm:t>
    </dgm:pt>
    <dgm:pt modelId="{C77A2B1B-F154-4BE9-A30E-4FDF876FA9A9}" type="pres">
      <dgm:prSet presAssocID="{8F9BB05A-5024-438A-A330-EFC3B6676A1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1A1D95B2-2CDF-4A32-A6E3-225E810A7498}" type="pres">
      <dgm:prSet presAssocID="{D7AAEECF-C78A-422B-8584-3ABE68BFACFD}" presName="node" presStyleLbl="node1" presStyleIdx="2" presStyleCnt="4" custScaleX="146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1249A-614E-464F-A81B-D5D0A82D0A38}" type="pres">
      <dgm:prSet presAssocID="{B4137B01-9301-477A-B202-DF5B81755A76}" presName="sibTrans" presStyleLbl="sibTrans2D1" presStyleIdx="2" presStyleCnt="4" custLinFactNeighborX="-44988" custLinFactNeighborY="30670"/>
      <dgm:spPr/>
      <dgm:t>
        <a:bodyPr/>
        <a:lstStyle/>
        <a:p>
          <a:endParaRPr lang="ru-RU"/>
        </a:p>
      </dgm:t>
    </dgm:pt>
    <dgm:pt modelId="{B3BFCFFB-CEBB-423D-AA94-F9F292E19EA7}" type="pres">
      <dgm:prSet presAssocID="{B4137B01-9301-477A-B202-DF5B81755A76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77FAAE7-3C0A-475A-B0C4-2788D3D4C535}" type="pres">
      <dgm:prSet presAssocID="{7E5607F7-BB69-42F9-AA38-4AE6CF721F9C}" presName="node" presStyleLbl="node1" presStyleIdx="3" presStyleCnt="4" custScaleX="160719" custRadScaleRad="139433" custRadScaleInc="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C4B1E-DAF3-45AB-A698-C5D46974D215}" type="pres">
      <dgm:prSet presAssocID="{94CB6995-6433-4FFC-8779-F072DAF810A8}" presName="sibTrans" presStyleLbl="sibTrans2D1" presStyleIdx="3" presStyleCnt="4" custLinFactNeighborX="-71112" custLinFactNeighborY="-43434"/>
      <dgm:spPr/>
      <dgm:t>
        <a:bodyPr/>
        <a:lstStyle/>
        <a:p>
          <a:endParaRPr lang="ru-RU"/>
        </a:p>
      </dgm:t>
    </dgm:pt>
    <dgm:pt modelId="{C2A40518-1AF9-47DB-ABBA-2F040E7BD3B2}" type="pres">
      <dgm:prSet presAssocID="{94CB6995-6433-4FFC-8779-F072DAF810A8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240E3124-3F18-43FD-9B22-46925B7B3A7C}" srcId="{91C14178-592F-4B29-AB4B-E97926A080FA}" destId="{FF43E8EF-D13D-4B68-8BE4-955A149BD7C5}" srcOrd="0" destOrd="0" parTransId="{B379F625-C1DD-4575-9464-22DBDBDCF129}" sibTransId="{45C48084-AFB4-4AA8-9DB2-E9AB341DB99D}"/>
    <dgm:cxn modelId="{3FAFCBB1-430C-4D30-9B53-00457D5D1F22}" type="presOf" srcId="{91C14178-592F-4B29-AB4B-E97926A080FA}" destId="{DB7E60B4-1ABF-4741-B25E-4CA32D789FB5}" srcOrd="0" destOrd="0" presId="urn:microsoft.com/office/officeart/2005/8/layout/cycle7"/>
    <dgm:cxn modelId="{9C023849-ECB0-494F-B58C-0A1E90504317}" type="presOf" srcId="{94CB6995-6433-4FFC-8779-F072DAF810A8}" destId="{C2A40518-1AF9-47DB-ABBA-2F040E7BD3B2}" srcOrd="1" destOrd="0" presId="urn:microsoft.com/office/officeart/2005/8/layout/cycle7"/>
    <dgm:cxn modelId="{96530777-D280-49F1-91F1-762231BEB75F}" type="presOf" srcId="{D6FA961B-147F-4736-9060-12CEAC4CE6E5}" destId="{56DCA359-42A2-4935-A5EE-AF4486EE988A}" srcOrd="0" destOrd="0" presId="urn:microsoft.com/office/officeart/2005/8/layout/cycle7"/>
    <dgm:cxn modelId="{BCFC6440-5791-48C1-BEFF-1273EAC5BCB4}" type="presOf" srcId="{7E5607F7-BB69-42F9-AA38-4AE6CF721F9C}" destId="{C77FAAE7-3C0A-475A-B0C4-2788D3D4C535}" srcOrd="0" destOrd="0" presId="urn:microsoft.com/office/officeart/2005/8/layout/cycle7"/>
    <dgm:cxn modelId="{A6FCDF31-AAEB-4DB3-985F-C6FD2E317279}" type="presOf" srcId="{FF43E8EF-D13D-4B68-8BE4-955A149BD7C5}" destId="{075932B4-7F6A-4824-B5DF-5508B5F80030}" srcOrd="0" destOrd="0" presId="urn:microsoft.com/office/officeart/2005/8/layout/cycle7"/>
    <dgm:cxn modelId="{6063DEE5-6303-4702-82CF-FE77F3957DFC}" type="presOf" srcId="{D7AAEECF-C78A-422B-8584-3ABE68BFACFD}" destId="{1A1D95B2-2CDF-4A32-A6E3-225E810A7498}" srcOrd="0" destOrd="0" presId="urn:microsoft.com/office/officeart/2005/8/layout/cycle7"/>
    <dgm:cxn modelId="{368C8C08-5B5F-4347-A384-404ACDCD18C0}" type="presOf" srcId="{B4137B01-9301-477A-B202-DF5B81755A76}" destId="{E881249A-614E-464F-A81B-D5D0A82D0A38}" srcOrd="0" destOrd="0" presId="urn:microsoft.com/office/officeart/2005/8/layout/cycle7"/>
    <dgm:cxn modelId="{EBD07745-74D4-4D8C-B78A-079C40D082AC}" type="presOf" srcId="{B4137B01-9301-477A-B202-DF5B81755A76}" destId="{B3BFCFFB-CEBB-423D-AA94-F9F292E19EA7}" srcOrd="1" destOrd="0" presId="urn:microsoft.com/office/officeart/2005/8/layout/cycle7"/>
    <dgm:cxn modelId="{E1A091EA-D78B-43C5-BE65-70C631096B90}" type="presOf" srcId="{94CB6995-6433-4FFC-8779-F072DAF810A8}" destId="{CEDC4B1E-DAF3-45AB-A698-C5D46974D215}" srcOrd="0" destOrd="0" presId="urn:microsoft.com/office/officeart/2005/8/layout/cycle7"/>
    <dgm:cxn modelId="{BABFAE47-E676-4774-94ED-ED51E7781A17}" type="presOf" srcId="{45C48084-AFB4-4AA8-9DB2-E9AB341DB99D}" destId="{39D95719-1E40-4448-909A-9A69CFCC2C94}" srcOrd="0" destOrd="0" presId="urn:microsoft.com/office/officeart/2005/8/layout/cycle7"/>
    <dgm:cxn modelId="{63C04518-5807-4FA0-9448-C563BA0C6939}" type="presOf" srcId="{8F9BB05A-5024-438A-A330-EFC3B6676A1E}" destId="{C77A2B1B-F154-4BE9-A30E-4FDF876FA9A9}" srcOrd="1" destOrd="0" presId="urn:microsoft.com/office/officeart/2005/8/layout/cycle7"/>
    <dgm:cxn modelId="{CF24E94F-87C2-47E1-B5E6-A653232C2566}" srcId="{91C14178-592F-4B29-AB4B-E97926A080FA}" destId="{D6FA961B-147F-4736-9060-12CEAC4CE6E5}" srcOrd="1" destOrd="0" parTransId="{E65667AD-459C-4A26-A1CA-0E5ED54A9843}" sibTransId="{8F9BB05A-5024-438A-A330-EFC3B6676A1E}"/>
    <dgm:cxn modelId="{EE76D1FC-0DDB-460A-B3CC-10B84409EA89}" srcId="{91C14178-592F-4B29-AB4B-E97926A080FA}" destId="{7E5607F7-BB69-42F9-AA38-4AE6CF721F9C}" srcOrd="3" destOrd="0" parTransId="{77C90614-A4D9-4730-BCB7-0A88BB608DEF}" sibTransId="{94CB6995-6433-4FFC-8779-F072DAF810A8}"/>
    <dgm:cxn modelId="{442C2709-9E2E-4274-8C4D-679FDE036C29}" type="presOf" srcId="{8F9BB05A-5024-438A-A330-EFC3B6676A1E}" destId="{E211127E-C22C-4E1A-BDB1-FBD8CA695908}" srcOrd="0" destOrd="0" presId="urn:microsoft.com/office/officeart/2005/8/layout/cycle7"/>
    <dgm:cxn modelId="{A5DD2476-2757-4E84-8D84-A620C2AD7951}" type="presOf" srcId="{45C48084-AFB4-4AA8-9DB2-E9AB341DB99D}" destId="{42C776BC-F056-44BA-925A-CCDBE3949B82}" srcOrd="1" destOrd="0" presId="urn:microsoft.com/office/officeart/2005/8/layout/cycle7"/>
    <dgm:cxn modelId="{1F1A2BE5-A82E-4058-86A9-341E92637961}" srcId="{91C14178-592F-4B29-AB4B-E97926A080FA}" destId="{D7AAEECF-C78A-422B-8584-3ABE68BFACFD}" srcOrd="2" destOrd="0" parTransId="{735387DB-C3D2-4A16-BE88-9ACE50C1F9E2}" sibTransId="{B4137B01-9301-477A-B202-DF5B81755A76}"/>
    <dgm:cxn modelId="{8CDCD0CB-ED29-44AF-87AC-71400F9B1B63}" type="presParOf" srcId="{DB7E60B4-1ABF-4741-B25E-4CA32D789FB5}" destId="{075932B4-7F6A-4824-B5DF-5508B5F80030}" srcOrd="0" destOrd="0" presId="urn:microsoft.com/office/officeart/2005/8/layout/cycle7"/>
    <dgm:cxn modelId="{8B887A7E-D0BF-4142-8A41-9510D9DF5D2A}" type="presParOf" srcId="{DB7E60B4-1ABF-4741-B25E-4CA32D789FB5}" destId="{39D95719-1E40-4448-909A-9A69CFCC2C94}" srcOrd="1" destOrd="0" presId="urn:microsoft.com/office/officeart/2005/8/layout/cycle7"/>
    <dgm:cxn modelId="{B15EF90A-9900-4E97-9F20-33E49D1671EA}" type="presParOf" srcId="{39D95719-1E40-4448-909A-9A69CFCC2C94}" destId="{42C776BC-F056-44BA-925A-CCDBE3949B82}" srcOrd="0" destOrd="0" presId="urn:microsoft.com/office/officeart/2005/8/layout/cycle7"/>
    <dgm:cxn modelId="{4AC953F4-9AD2-4B45-9BCB-00CB503CA5AC}" type="presParOf" srcId="{DB7E60B4-1ABF-4741-B25E-4CA32D789FB5}" destId="{56DCA359-42A2-4935-A5EE-AF4486EE988A}" srcOrd="2" destOrd="0" presId="urn:microsoft.com/office/officeart/2005/8/layout/cycle7"/>
    <dgm:cxn modelId="{EDE2AF5D-4418-47C1-BBB0-9FB2D25CC9F8}" type="presParOf" srcId="{DB7E60B4-1ABF-4741-B25E-4CA32D789FB5}" destId="{E211127E-C22C-4E1A-BDB1-FBD8CA695908}" srcOrd="3" destOrd="0" presId="urn:microsoft.com/office/officeart/2005/8/layout/cycle7"/>
    <dgm:cxn modelId="{29943C55-34AC-4445-87A0-653F809F8B03}" type="presParOf" srcId="{E211127E-C22C-4E1A-BDB1-FBD8CA695908}" destId="{C77A2B1B-F154-4BE9-A30E-4FDF876FA9A9}" srcOrd="0" destOrd="0" presId="urn:microsoft.com/office/officeart/2005/8/layout/cycle7"/>
    <dgm:cxn modelId="{3FFF50F6-613E-45CD-B491-9FFC1A79AD58}" type="presParOf" srcId="{DB7E60B4-1ABF-4741-B25E-4CA32D789FB5}" destId="{1A1D95B2-2CDF-4A32-A6E3-225E810A7498}" srcOrd="4" destOrd="0" presId="urn:microsoft.com/office/officeart/2005/8/layout/cycle7"/>
    <dgm:cxn modelId="{F90D1142-3EB5-49F6-B953-10BFB74D5ECE}" type="presParOf" srcId="{DB7E60B4-1ABF-4741-B25E-4CA32D789FB5}" destId="{E881249A-614E-464F-A81B-D5D0A82D0A38}" srcOrd="5" destOrd="0" presId="urn:microsoft.com/office/officeart/2005/8/layout/cycle7"/>
    <dgm:cxn modelId="{08766812-34C5-4803-ADCC-DBAC26F8C396}" type="presParOf" srcId="{E881249A-614E-464F-A81B-D5D0A82D0A38}" destId="{B3BFCFFB-CEBB-423D-AA94-F9F292E19EA7}" srcOrd="0" destOrd="0" presId="urn:microsoft.com/office/officeart/2005/8/layout/cycle7"/>
    <dgm:cxn modelId="{373AD6F0-16ED-4E52-A787-08EEA19F79D8}" type="presParOf" srcId="{DB7E60B4-1ABF-4741-B25E-4CA32D789FB5}" destId="{C77FAAE7-3C0A-475A-B0C4-2788D3D4C535}" srcOrd="6" destOrd="0" presId="urn:microsoft.com/office/officeart/2005/8/layout/cycle7"/>
    <dgm:cxn modelId="{A4A6E213-C3A1-40E1-9124-8DBCB634C395}" type="presParOf" srcId="{DB7E60B4-1ABF-4741-B25E-4CA32D789FB5}" destId="{CEDC4B1E-DAF3-45AB-A698-C5D46974D215}" srcOrd="7" destOrd="0" presId="urn:microsoft.com/office/officeart/2005/8/layout/cycle7"/>
    <dgm:cxn modelId="{94F3E7B9-5946-4313-9445-911C5F33FFAA}" type="presParOf" srcId="{CEDC4B1E-DAF3-45AB-A698-C5D46974D215}" destId="{C2A40518-1AF9-47DB-ABBA-2F040E7BD3B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3AFC7-68F8-40E9-B094-53277A4D7F04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0A555-F4CD-47ED-837F-7E59BF7DC0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78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9109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88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4293095"/>
            <a:ext cx="6939128" cy="1224136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описание педагогического опыта</a:t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классного руководител</a:t>
            </a: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88640"/>
            <a:ext cx="7020272" cy="151216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п.Джонка»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Администратор\Desktop\big.jpe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09120"/>
            <a:ext cx="3312368" cy="2323323"/>
          </a:xfrm>
          <a:prstGeom prst="rect">
            <a:avLst/>
          </a:prstGeom>
          <a:noFill/>
        </p:spPr>
      </p:pic>
      <p:pic>
        <p:nvPicPr>
          <p:cNvPr id="13315" name="Picture 3" descr="C:\Users\Администратор\Desktop\b7123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23728" cy="213285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592" y="2303934"/>
            <a:ext cx="7920880" cy="1818083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9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«Сердце отдаю детям»</a:t>
            </a:r>
            <a:r>
              <a:rPr lang="ru-RU" sz="9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304800" y="381000"/>
            <a:ext cx="8431213" cy="220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381000" y="304800"/>
            <a:ext cx="8431213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C00000"/>
                </a:solidFill>
                <a:latin typeface="Cambria" pitchFamily="18" charset="0"/>
              </a:rPr>
              <a:t>Технология сотрудничества</a:t>
            </a:r>
            <a:r>
              <a:rPr lang="ru-RU" sz="3200" i="1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3200" i="1">
                <a:latin typeface="Cambria" pitchFamily="18" charset="0"/>
              </a:rPr>
              <a:t>основана на содружестве участников педагогического процесса, учитывает их интересы</a:t>
            </a:r>
            <a:r>
              <a:rPr lang="ru-RU" sz="1000"/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>
              <a:solidFill>
                <a:srgbClr val="000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762000" y="2286000"/>
          <a:ext cx="7543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Двойная стрелка вверх/вниз 5"/>
          <p:cNvSpPr/>
          <p:nvPr/>
        </p:nvSpPr>
        <p:spPr>
          <a:xfrm>
            <a:off x="4343400" y="3352800"/>
            <a:ext cx="381000" cy="1981200"/>
          </a:xfrm>
          <a:prstGeom prst="upDown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3810000" y="4191000"/>
            <a:ext cx="1371600" cy="381000"/>
          </a:xfrm>
          <a:prstGeom prst="leftRight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72336"/>
          </a:xfrm>
        </p:spPr>
        <p:txBody>
          <a:bodyPr rtlCol="0">
            <a:noAutofit/>
          </a:bodyPr>
          <a:lstStyle/>
          <a:p>
            <a:pPr indent="17463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400" b="1" i="1" dirty="0" smtClean="0">
                <a:solidFill>
                  <a:srgbClr val="C00000"/>
                </a:solidFill>
                <a:latin typeface="Cambria" pitchFamily="18" charset="0"/>
              </a:rPr>
              <a:t>Сотрудничество</a:t>
            </a:r>
            <a:r>
              <a:rPr lang="ru-RU" sz="3600" i="1" dirty="0" smtClean="0">
                <a:latin typeface="Cambria" pitchFamily="18" charset="0"/>
              </a:rPr>
              <a:t> </a:t>
            </a:r>
            <a:r>
              <a:rPr lang="ru-RU" sz="3600" dirty="0" smtClean="0">
                <a:latin typeface="Cambria" pitchFamily="18" charset="0"/>
              </a:rPr>
              <a:t>— </a:t>
            </a:r>
          </a:p>
          <a:p>
            <a:pPr indent="17463" algn="ctr"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такое состояние, такой уровень учебно-воспитательного процесса, при котором объекты и субъекты этого процесса объединяются в общей деятельности отношениями товарищества, взаимоуважения, взаимопомощи, коллективизма. В работе с родителями , на мой взгляд, одна самая эффективная технология - Технология сотрудничества. Как в контактном отношении, так и в отношении привлечении их ко всем до единого делам класса, начиная от непосредственного участия, и заканчивая позицией зрителя в зрительном зале внеклассного мероприятия класса.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463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картинк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365104"/>
            <a:ext cx="2663907" cy="2204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4" y="4077072"/>
            <a:ext cx="4751850" cy="2672916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57200"/>
            <a:ext cx="8812088" cy="8382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ambria" pitchFamily="18" charset="0"/>
                <a:cs typeface="Aparajita" pitchFamily="34" charset="0"/>
              </a:rPr>
              <a:t>Технология педагогических мастерских</a:t>
            </a:r>
            <a:r>
              <a:rPr lang="ru-RU" sz="2800" dirty="0">
                <a:latin typeface="Cambria" pitchFamily="18" charset="0"/>
                <a:cs typeface="Aparajita" pitchFamily="34" charset="0"/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95400"/>
            <a:ext cx="6696744" cy="5157936"/>
          </a:xfrm>
        </p:spPr>
        <p:txBody>
          <a:bodyPr>
            <a:normAutofit/>
          </a:bodyPr>
          <a:lstStyle/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мастерская – это нестандартная форма организации занятий,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иновационная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обучения, которая помогает создать на занятиях психологический комфорт, развивает творческие способности, интерес, учебно-познавательную мотивацию, исследовательскую деятельность, позволяет прочувствовать процесс совместного творчества, поиска знания, путем самостоятельного или коллективного открытия. Главное в технологии – не сообщать информацию, а передавать способы работы. Получение знаний в мастерской осуществляется в форме поиска,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иследования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открытия.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– это технология, которая предполагает такую организацию процесса обучения, при которой учитель – мастер вводит своих учеников в процесс познания через создание эмоциональной атмосферы, в которой ученик может проявить себя как творец. В этой технологии знания не даются, а выстраиваются самим учеником в паре или группе с опорой на свой личный опыт, учитель – мастер лишь предоставляет ему необходимый материал в виде заданий для размышления.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мастерская — одна из интенсивных технологий обучения, включающая каждого из ее участников в "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самостроительство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своих знаний через критическое отношение к имеющимся сведениям, к поступающей информации и самостоятельные решения творческих задач.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дминистратор\Desktop\картинки\0010-031-Kak-ja-otvechaju-na-urok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8052" y="4077072"/>
            <a:ext cx="2670549" cy="26369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797" y="332656"/>
            <a:ext cx="713763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Игровые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515672" cy="31683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 связаны с игровой формой взаимодействия педагога и учащихся через реализацию определенного сюжета (игры, сказки, спектакли, деловое общение). При этом воспитательные задачи включаются в содержание игры. Игра обладает магией, способной давать пищу фантазии, выводящей на развлекательность. Игра важнейшее средство воспитания школьников. Существуют разные варианты классификации игр. Каждый вид игр помогает в развитии ребенка, как здорового человека, так и здоровой личности. </a:t>
            </a:r>
            <a:endParaRPr lang="ru-RU" sz="2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4287561"/>
            <a:ext cx="3168352" cy="2380739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63" y="4197831"/>
            <a:ext cx="3245840" cy="24343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336" y="3936678"/>
            <a:ext cx="2130469" cy="284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542784" cy="474198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 заключении мне бы хотелось остановиться на Технологии обратной связи, как с учениками, так и с их родителями.</a:t>
            </a:r>
          </a:p>
          <a:p>
            <a:pPr marL="0" indent="0" algn="just">
              <a:buNone/>
            </a:pPr>
            <a:r>
              <a:rPr lang="ru-RU" sz="3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дневник школьника. Мнения: ДА – НЕТ – АРГУМЕНТЫ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(кратко- обсуждение).</a:t>
            </a:r>
          </a:p>
          <a:p>
            <a:pPr marL="0" indent="0" algn="just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написано пером - не вырубишь топором. Дневник - это обязательства всех в отношении всех, ответственность, и в первую очередь за себя и перед своими родителями, согласитесь- сформированность такого качества у детей дорогого стоит- а сформировать их даёт помогает ТОЛЬКО ТРАДИЦИОННЫЙ БУМАЖНЫЙ С ОЦЕНКАМИ И ЗАПИСЯМИ РЕАЛЬНЫЙ ДНЕВНИК УЧЕНИКА! Вот такая и инновационная и традиционная технология.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9"/>
            <a:ext cx="8640960" cy="309634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В</a:t>
            </a:r>
            <a:r>
              <a:rPr lang="ru-RU" dirty="0" smtClean="0"/>
              <a:t>ладение педагогическими технологиями обеспечивает педагогу возможность организации педагогического воздействия в соответствии с его основным назначением – переводом ребенка в позицию субъекта. А это означает, что уровень овладения педагогической технологией для нас должен быть не элементарным, а профессиональным.</a:t>
            </a: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30689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 –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 во всех делах: режиссер, автор сценария, костюмер, звукорежиссер и т.п.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78242" y="3861048"/>
            <a:ext cx="57875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i="1" dirty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000" i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000" i="1" dirty="0">
                <a:solidFill>
                  <a:srgbClr val="C00000"/>
                </a:solidFill>
                <a:latin typeface="Georgia" pitchFamily="18" charset="0"/>
              </a:rPr>
              <a:t>Стараюсь слушать и слышать ребёнка, чувствовать вместе с ним, вести его за собой в прекрасный мир фантазии и красоты, быть рядом, и чуть впереди, и никогда не останавливаться на достигнутом, ведь впереди так много интересного!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-175005"/>
            <a:ext cx="7488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7200" dirty="0" smtClean="0">
              <a:latin typeface="Monotype Corsiva" pitchFamily="66" charset="0"/>
            </a:endParaRPr>
          </a:p>
          <a:p>
            <a:r>
              <a:rPr lang="ru-RU" sz="60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Спасибо за внимание!</a:t>
            </a:r>
            <a:endParaRPr lang="ru-RU" sz="60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Picture 4" descr="8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79712" cy="1916832"/>
          </a:xfrm>
          <a:prstGeom prst="rect">
            <a:avLst/>
          </a:prstGeom>
          <a:noFill/>
        </p:spPr>
      </p:pic>
      <p:pic>
        <p:nvPicPr>
          <p:cNvPr id="4" name="Picture 2" descr="C:\Users\Администратор\Desktop\post-4375-1183996333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348880"/>
            <a:ext cx="3960440" cy="39330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Lenovo\Desktop\ФОТО\Фото 2016\IMG_20160510_2019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34" y="497147"/>
            <a:ext cx="4057046" cy="56723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4048" y="2636912"/>
            <a:ext cx="3744416" cy="39604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98014" y="476672"/>
            <a:ext cx="43564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3867150" algn="l"/>
              </a:tabLst>
            </a:pP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Любас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Ольга Богдановна</a:t>
            </a:r>
          </a:p>
          <a:p>
            <a:pPr algn="ctr">
              <a:spcAft>
                <a:spcPts val="800"/>
              </a:spcAft>
              <a:tabLst>
                <a:tab pos="3867150" algn="l"/>
              </a:tabLst>
            </a:pP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и классный руководитель </a:t>
            </a:r>
          </a:p>
          <a:p>
            <a:pPr algn="ctr">
              <a:spcAft>
                <a:spcPts val="800"/>
              </a:spcAft>
              <a:tabLst>
                <a:tab pos="3867150" algn="l"/>
              </a:tabLst>
            </a:pP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класса</a:t>
            </a: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386715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Работаю классным руководителем – 5 лет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386715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рождения: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11.07.1978 г.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386715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работы: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СОШ п. Джонка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386715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Образование: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высшее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386715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Занимаемая должность: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начальных классов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386715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категория: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386715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работы: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л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52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86" y="260647"/>
            <a:ext cx="5672001" cy="4254001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75450" y="5013176"/>
            <a:ext cx="3705671" cy="1440160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–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классный руководитель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этим я горжусь!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роль и нелегка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бед хватает!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Но, дети в жизни - главное,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молюсь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настоящими людьми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жизни стали!!! </a:t>
            </a:r>
          </a:p>
        </p:txBody>
      </p:sp>
    </p:spTree>
    <p:extLst>
      <p:ext uri="{BB962C8B-B14F-4D97-AF65-F5344CB8AC3E}">
        <p14:creationId xmlns:p14="http://schemas.microsoft.com/office/powerpoint/2010/main" val="20628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606767"/>
            <a:ext cx="88924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6"/>
            <a:ext cx="8748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76672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Инновации в воспитании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– это     системы или долгосрочные инициативы, основанные на использовании новых воспитательных средств, способствующие социализации детей и подростков и позволяющие нивелировать асоциальные явления в детско-юношеской среде. В основе развития новой воспитательной системы лежат современные технологии. В последнее десятилетие описывается много различных технологий. В этих условиях классному руководителю необходимо ориентироваться в широком спектре современных инновационных технологий, идей, школ, направлений.</a:t>
            </a:r>
            <a:r>
              <a:rPr lang="ru-RU" sz="2400" dirty="0" smtClean="0"/>
              <a:t> </a:t>
            </a:r>
          </a:p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своей работе как классный руководитель </a:t>
            </a:r>
          </a:p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использую следующие воспитательные </a:t>
            </a:r>
          </a:p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Технологии: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ÐÐ¾ÑÐ¾Ð¶ÐµÐµ Ð¸Ð·Ð¾Ð±ÑÐ°Ð¶ÐµÐ½Ð¸Ðµ"/>
          <p:cNvPicPr/>
          <p:nvPr/>
        </p:nvPicPr>
        <p:blipFill>
          <a:blip r:embed="rId2" cstate="print"/>
          <a:srcRect l="18542" t="13056" r="6458" b="13611"/>
          <a:stretch>
            <a:fillRect/>
          </a:stretch>
        </p:blipFill>
        <p:spPr bwMode="auto">
          <a:xfrm>
            <a:off x="6660232" y="4724179"/>
            <a:ext cx="2394012" cy="200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Технология КТД </a:t>
            </a:r>
            <a:br>
              <a:rPr lang="ru-RU" b="1" dirty="0" smtClean="0"/>
            </a:br>
            <a:r>
              <a:rPr lang="ru-RU" b="1" dirty="0" smtClean="0"/>
              <a:t>(коллективное творческое дело)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4870" y="1484784"/>
            <a:ext cx="8686800" cy="4824536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  <a:buClrTx/>
              <a:buSzTx/>
              <a:buNone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эффективный метод воспитания и развития учащегося, основанный на позитивной деятельности, активности, коллективном авторстве и положительных эмоциях. Позитивная активность школьников, причем не зрительская, а деятельностная, сопровождающаяся в той или иной мере чувством коллективного авторства, является надёжным результатом грамотного осуществления творческих дел независимо от их ориентации.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ученик должен стремиться развивать свои творческие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(участие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коллективно – творческих делах: конкурсах, фестивалях,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соревнованиях).</a:t>
            </a:r>
            <a:r>
              <a:rPr lang="ru-RU" altLang="ru-RU" sz="2000" dirty="0">
                <a:solidFill>
                  <a:srgbClr val="E9770A"/>
                </a:solidFill>
                <a:latin typeface="Arial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класса принимают участие во всех коллективно-творческих делах, с удовольствием готовятся и показывают себя на школьной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сцене.</a:t>
            </a: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Aft>
                <a:spcPct val="0"/>
              </a:spcAft>
              <a:buClrTx/>
              <a:buSzTx/>
              <a:buFont typeface="Arial" charset="0"/>
              <a:buChar char="•"/>
              <a:defRPr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технология нам очень помогает и приносит свои результаты. 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 течение двух лет мы - победители многих конкурсов.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19" y="799295"/>
            <a:ext cx="3459022" cy="25942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56" y="3846454"/>
            <a:ext cx="4463546" cy="26423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773"/>
            <a:ext cx="4304352" cy="57867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Конкурс «Цветочная фантазия»</a:t>
            </a:r>
            <a:r>
              <a:rPr lang="en-US" sz="1600" dirty="0" smtClean="0"/>
              <a:t> - I </a:t>
            </a:r>
            <a:r>
              <a:rPr lang="ru-RU" sz="1600" dirty="0" smtClean="0"/>
              <a:t>место</a:t>
            </a:r>
            <a:r>
              <a:rPr lang="en-US" sz="1600" dirty="0" smtClean="0"/>
              <a:t> 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9" y="640602"/>
            <a:ext cx="3672408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85" y="3748732"/>
            <a:ext cx="3731613" cy="299695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148064" y="129548"/>
            <a:ext cx="3651177" cy="638497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Конкурс «Мир профессий глазами детей»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- I </a:t>
            </a:r>
            <a:r>
              <a:rPr lang="ru-RU" sz="2000" dirty="0" smtClean="0"/>
              <a:t>место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10" name="Счетверенная стрелка 9"/>
          <p:cNvSpPr/>
          <p:nvPr/>
        </p:nvSpPr>
        <p:spPr>
          <a:xfrm>
            <a:off x="3272918" y="2270749"/>
            <a:ext cx="2759768" cy="2376264"/>
          </a:xfrm>
          <a:prstGeom prst="quadArrow">
            <a:avLst/>
          </a:prstGeom>
          <a:solidFill>
            <a:srgbClr val="4F81BD"/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КТД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-612576" y="6299316"/>
            <a:ext cx="6408712" cy="42951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агитбригад 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дорожных наук» -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940152" y="3086248"/>
            <a:ext cx="1418929" cy="32460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2 класс</a:t>
            </a:r>
            <a:endParaRPr lang="ru-RU" sz="12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725071" y="6374249"/>
            <a:ext cx="1418929" cy="32460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3 класс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80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информационно-коммуникационная технология (ИКТ)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Цель технологии: формирование умений работать с информацией, развитие коммуникативных способностей учащихся, подготовка личности «информированного общества», формирование исследовательских умений, умений принимать оптимальные решения. ИКТ называют интерактивными, так как они обладают способностью «откликаться» на действия ученика и учителя, «вступать» с ними в диалог. Их можно использовать на всех этапах процесса воспитания.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29146"/>
            <a:ext cx="5184164" cy="15211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сохранения физического и психического здоровья ребенка и обучения  навыкам сохранения его.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194" name="Picture 2" descr="C:\Users\Администратор\Desktop\мы за ЗО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6632"/>
            <a:ext cx="2453048" cy="23132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0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оздоровительные технологии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580437"/>
            <a:ext cx="3281677" cy="40838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42440"/>
            <a:ext cx="3312368" cy="4032448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xfrm>
            <a:off x="122222" y="-82972"/>
            <a:ext cx="6503640" cy="314096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 личностно-ориентированного классного часа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центре -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личность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ребенка, обеспечение комфортных, бесконфликтных и безопасных условий его развития, реализации его природных потенциалов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5366" name="Picture 6" descr="AN0079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32656"/>
            <a:ext cx="1862365" cy="2135259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57996"/>
            <a:ext cx="4608512" cy="34563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57533"/>
            <a:ext cx="3366374" cy="4200467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414</TotalTime>
  <Words>635</Words>
  <Application>Microsoft Office PowerPoint</Application>
  <PresentationFormat>Экран (4:3)</PresentationFormat>
  <Paragraphs>56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Aparajita</vt:lpstr>
      <vt:lpstr>Arial</vt:lpstr>
      <vt:lpstr>Calibri</vt:lpstr>
      <vt:lpstr>Cambria</vt:lpstr>
      <vt:lpstr>Franklin Gothic Book</vt:lpstr>
      <vt:lpstr>Franklin Gothic Medium</vt:lpstr>
      <vt:lpstr>Georgia</vt:lpstr>
      <vt:lpstr>Monotype Corsiva</vt:lpstr>
      <vt:lpstr>Times New Roman</vt:lpstr>
      <vt:lpstr>Wingdings</vt:lpstr>
      <vt:lpstr>Wingdings 2</vt:lpstr>
      <vt:lpstr>Трек</vt:lpstr>
      <vt:lpstr>описание педагогического опыта классного руководителя             </vt:lpstr>
      <vt:lpstr>Презентация PowerPoint</vt:lpstr>
      <vt:lpstr>Я – классный руководитель,  и этим я горжусь!  Пусть роль и нелегка, проблем и бед хватает!  Но, дети в жизни - главное,  и я молюсь,  Чтоб настоящими людьми  они по жизни стали!!! </vt:lpstr>
      <vt:lpstr>Презентация PowerPoint</vt:lpstr>
      <vt:lpstr>Технология КТД  (коллективное творческое дело)</vt:lpstr>
      <vt:lpstr>Конкурс «Цветочная фантазия» - I место </vt:lpstr>
      <vt:lpstr>информационно-коммуникационная технология (ИКТ).</vt:lpstr>
      <vt:lpstr> необходимы для сохранения физического и психического здоровья ребенка и обучения  навыкам сохранения его. </vt:lpstr>
      <vt:lpstr>технология личностно-ориентированного классного часа  в центре -   личность ребенка, обеспечение комфортных, бесконфликтных и безопасных условий его развития, реализации его природных потенциалов </vt:lpstr>
      <vt:lpstr>Презентация PowerPoint</vt:lpstr>
      <vt:lpstr>Презентация PowerPoint</vt:lpstr>
      <vt:lpstr>Технология педагогических мастерских </vt:lpstr>
      <vt:lpstr>Игровые технологии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«Инновационные технологии  в деятельности  классного руководителя»                                          учитель начальных классов:                                                                                                                    Т.В.Никольская</dc:title>
  <dc:creator>Администратор</dc:creator>
  <cp:lastModifiedBy>RePack by Diakov</cp:lastModifiedBy>
  <cp:revision>51</cp:revision>
  <dcterms:created xsi:type="dcterms:W3CDTF">2013-11-10T18:26:42Z</dcterms:created>
  <dcterms:modified xsi:type="dcterms:W3CDTF">2019-01-14T13:44:29Z</dcterms:modified>
</cp:coreProperties>
</file>