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9" r:id="rId3"/>
    <p:sldId id="282" r:id="rId4"/>
    <p:sldId id="283" r:id="rId5"/>
    <p:sldId id="281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>
        <p:scale>
          <a:sx n="73" d="100"/>
          <a:sy n="73" d="100"/>
        </p:scale>
        <p:origin x="-1296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593C3-D1B1-4CAB-91CF-14053AD16756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7F0C2-860F-4878-A33C-B2F5D565A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0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1640" y="47667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2000" b="1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itchFamily="34" charset="0"/>
              </a:rPr>
              <a:t>Муниципальное бюджетное общеобразовательное учреждение «Основная общеобразовательная школа </a:t>
            </a:r>
            <a:r>
              <a:rPr lang="ru-RU" sz="2000" b="1" dirty="0" err="1" smtClean="0">
                <a:solidFill>
                  <a:schemeClr val="accent2"/>
                </a:solidFill>
                <a:latin typeface="Arial Narrow" panose="020B0606020202030204" pitchFamily="34" charset="0"/>
                <a:cs typeface="Arial" pitchFamily="34" charset="0"/>
              </a:rPr>
              <a:t>с.Дада</a:t>
            </a:r>
            <a:r>
              <a:rPr lang="ru-RU" sz="2000" b="1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itchFamily="34" charset="0"/>
              </a:rPr>
              <a:t>»</a:t>
            </a:r>
            <a:endParaRPr lang="ru-RU" sz="2800" dirty="0">
              <a:solidFill>
                <a:schemeClr val="accent2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5291" y="1651396"/>
            <a:ext cx="323086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Бельды Елена Андреевна</a:t>
            </a:r>
          </a:p>
          <a:p>
            <a:pPr lvl="0"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Учитель математики</a:t>
            </a:r>
          </a:p>
          <a:p>
            <a:pPr lvl="0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Стаж работы: 4 года</a:t>
            </a:r>
          </a:p>
          <a:p>
            <a:pPr lvl="0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Образование: высшее</a:t>
            </a:r>
          </a:p>
          <a:p>
            <a:pPr lvl="0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Категория: первая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0" y="501317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>
              <a:solidFill>
                <a:schemeClr val="tx2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C:\Users\Елена\Desktop\DSC_0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74" y="1628800"/>
            <a:ext cx="368987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3200" dirty="0" smtClean="0"/>
              <a:t>Муниципальный конкурс «Мир непознанного»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305353"/>
            <a:ext cx="7416824" cy="144015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В этом году с 5-м классом мы разработали исследовательскую работу «</a:t>
            </a:r>
            <a:r>
              <a:rPr lang="ru-RU" sz="2800" dirty="0" err="1" smtClean="0"/>
              <a:t>Филворды</a:t>
            </a:r>
            <a:r>
              <a:rPr lang="ru-RU" sz="2800" dirty="0" smtClean="0"/>
              <a:t>».</a:t>
            </a:r>
          </a:p>
          <a:p>
            <a:pPr marL="0" indent="0">
              <a:buNone/>
            </a:pPr>
            <a:r>
              <a:rPr lang="ru-RU" sz="2800" dirty="0" smtClean="0"/>
              <a:t>В конкурсе заняли 1 место.</a:t>
            </a:r>
            <a:endParaRPr lang="ru-RU" sz="2800" dirty="0"/>
          </a:p>
        </p:txBody>
      </p:sp>
      <p:pic>
        <p:nvPicPr>
          <p:cNvPr id="5122" name="Picture 2" descr="C:\Users\Елена\Desktop\5 кл\IMG_20190114_1307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10381"/>
            <a:ext cx="5640641" cy="380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36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dirty="0" smtClean="0"/>
              <a:t>Школьная конференция исследовательских работ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916832"/>
            <a:ext cx="3384376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В 2015-2016 </a:t>
            </a:r>
            <a:r>
              <a:rPr lang="ru-RU" sz="2800" dirty="0" err="1" smtClean="0"/>
              <a:t>уч.году</a:t>
            </a:r>
            <a:r>
              <a:rPr lang="ru-RU" sz="2800" dirty="0" smtClean="0"/>
              <a:t> с 5-м классом разработали и защитили исследовательскую работу по истории нашего села Дада.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3296675" cy="494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05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dirty="0" smtClean="0"/>
              <a:t>Неделя нано-технологий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9317" y="980728"/>
            <a:ext cx="7283152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Конкурс «Физика в опытах». Команда которая, правильно выполнила и описала опыты, побеждает.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283" y="2348879"/>
            <a:ext cx="5586299" cy="41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41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560840" cy="1143000"/>
          </a:xfrm>
        </p:spPr>
        <p:txBody>
          <a:bodyPr/>
          <a:lstStyle/>
          <a:p>
            <a:r>
              <a:rPr lang="ru-RU" sz="4000" dirty="0" smtClean="0"/>
              <a:t>Кейс-игра «Ну нано же»</a:t>
            </a:r>
            <a:endParaRPr lang="ru-RU" sz="40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95" y="1916832"/>
            <a:ext cx="6021623" cy="451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419317" y="980728"/>
            <a:ext cx="7283152" cy="12961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800" dirty="0" smtClean="0"/>
              <a:t>Команда которая, правильно выполнила задания, побеждает.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888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Елена\Desktop\91147844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4" y="28438"/>
            <a:ext cx="9080500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964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4000" dirty="0" smtClean="0"/>
              <a:t>Тема: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9337" y="836712"/>
            <a:ext cx="7067128" cy="4525963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Исследовательская   деятельность </a:t>
            </a:r>
            <a:r>
              <a:rPr lang="ru-RU" sz="2800" b="1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школьников на уроках и во внеурочное время в </a:t>
            </a:r>
            <a:r>
              <a:rPr lang="ru-RU" sz="2800" b="1" dirty="0">
                <a:solidFill>
                  <a:prstClr val="black"/>
                </a:solidFill>
                <a:latin typeface="Franklin Gothic Book"/>
              </a:rPr>
              <a:t>условиях реализации ФГОС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30462"/>
            <a:ext cx="5158267" cy="379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28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r>
              <a:rPr lang="ru-RU" sz="2400" dirty="0">
                <a:solidFill>
                  <a:prstClr val="black"/>
                </a:solidFill>
                <a:latin typeface="Franklin Gothic Book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Franklin Gothic Medium"/>
              </a:rPr>
              <a:t>Подготовка ребёнка к </a:t>
            </a:r>
            <a:r>
              <a:rPr lang="ru-RU" sz="2400" i="1" dirty="0">
                <a:solidFill>
                  <a:prstClr val="black"/>
                </a:solidFill>
                <a:latin typeface="Franklin Gothic Medium"/>
              </a:rPr>
              <a:t>исследовательской деятельности</a:t>
            </a:r>
            <a:r>
              <a:rPr lang="ru-RU" sz="2400" dirty="0">
                <a:solidFill>
                  <a:prstClr val="black"/>
                </a:solidFill>
                <a:latin typeface="Franklin Gothic Medium"/>
              </a:rPr>
              <a:t>, обучение его умениям и навыкам исследовательского поиска становится важнейшей задачей современного образования. Это важно и потому, что самые ценные и прочные знания добываются нами самостоятельно, в ходе собственных творческих изысканий. В современной школе развитие исследовательской познавательной активности является приоритетным направлением учебной и воспитательной </a:t>
            </a:r>
            <a:r>
              <a:rPr lang="ru-RU" sz="2400" dirty="0" smtClean="0">
                <a:solidFill>
                  <a:prstClr val="black"/>
                </a:solidFill>
                <a:latin typeface="Franklin Gothic Medium"/>
              </a:rPr>
              <a:t>работы со школьниками.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104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124744"/>
            <a:ext cx="7283152" cy="1612776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Franklin Gothic Medium"/>
                <a:ea typeface="Times New Roman" pitchFamily="18" charset="0"/>
                <a:cs typeface="Times New Roman" pitchFamily="18" charset="0"/>
              </a:rPr>
              <a:t>Создать условия для  развития  интеллектуально-творческого потенциала младшего школьника через развитие и совершенствование исследовательских способностей</a:t>
            </a: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2780928"/>
            <a:ext cx="8229600" cy="7060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554113" y="3717032"/>
            <a:ext cx="7283152" cy="16127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 typeface="Wingdings 2" pitchFamily="18" charset="2"/>
              <a:buChar char="P"/>
            </a:pPr>
            <a:r>
              <a:rPr lang="ru-RU" sz="2400" dirty="0">
                <a:solidFill>
                  <a:srgbClr val="000000"/>
                </a:solidFill>
                <a:latin typeface="Franklin Gothic Medium"/>
                <a:ea typeface="Times New Roman" pitchFamily="18" charset="0"/>
                <a:cs typeface="Times New Roman" pitchFamily="18" charset="0"/>
              </a:rPr>
              <a:t> обучение проведению учебных исследований обучающихся,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 typeface="Wingdings 2" pitchFamily="18" charset="2"/>
              <a:buChar char="P"/>
            </a:pPr>
            <a:r>
              <a:rPr lang="ru-RU" sz="2400" dirty="0">
                <a:solidFill>
                  <a:srgbClr val="000000"/>
                </a:solidFill>
                <a:latin typeface="Franklin Gothic Medium"/>
                <a:ea typeface="Times New Roman" pitchFamily="18" charset="0"/>
                <a:cs typeface="Times New Roman" pitchFamily="18" charset="0"/>
              </a:rPr>
              <a:t> развитие творческой исследовательской активности детей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 typeface="Wingdings 2" pitchFamily="18" charset="2"/>
              <a:buChar char="P"/>
            </a:pPr>
            <a:r>
              <a:rPr lang="ru-RU" sz="2400" dirty="0">
                <a:solidFill>
                  <a:srgbClr val="000000"/>
                </a:solidFill>
                <a:latin typeface="Franklin Gothic Medium"/>
                <a:ea typeface="Times New Roman" pitchFamily="18" charset="0"/>
                <a:cs typeface="Times New Roman" pitchFamily="18" charset="0"/>
              </a:rPr>
              <a:t> стимулирование у детей интереса к другим наукам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700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2400" dirty="0"/>
              <a:t>Исследовательская </a:t>
            </a:r>
            <a:r>
              <a:rPr lang="ru-RU" sz="2400" dirty="0" smtClean="0"/>
              <a:t>деятельность способствует </a:t>
            </a:r>
            <a:r>
              <a:rPr lang="ru-RU" sz="2400" dirty="0"/>
              <a:t>общему развитию школьников, и непосредственно таких показателей мыслительной деятельности как умение: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916832"/>
            <a:ext cx="7812360" cy="4525963"/>
          </a:xfrm>
        </p:spPr>
        <p:txBody>
          <a:bodyPr/>
          <a:lstStyle/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классифицировать,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обобщать,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отбирать все возможные варианты решения,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переключаться с одного поиска решения на другое,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составлять программу действий по своей работе,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рассматривать объект с различных точек действия,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сравнивать различные объекты и их совокупности,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составлять задания по предложенной теме,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2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проводить самоконтроль.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2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2800" dirty="0"/>
              <a:t>Направления учебно-исследовательской работы учащихся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42844" y="1571612"/>
            <a:ext cx="8938661" cy="5072098"/>
            <a:chOff x="142844" y="1571612"/>
            <a:chExt cx="8938661" cy="5072098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42844" y="3857628"/>
              <a:ext cx="3214710" cy="27860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/>
                  <a:cs typeface="Times New Roman" pitchFamily="18" charset="0"/>
                </a:rPr>
                <a:t>Массовая внеурочная работа:</a:t>
              </a: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/>
                  <a:cs typeface="Times New Roman" pitchFamily="18" charset="0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/>
                  <a:cs typeface="Times New Roman" pitchFamily="18" charset="0"/>
                </a:rPr>
                <a:t>познавательные  игры, конкурсы, выставки, конференции.</a:t>
              </a: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403877" y="1571612"/>
              <a:ext cx="8677628" cy="5072098"/>
              <a:chOff x="357158" y="1571612"/>
              <a:chExt cx="8643998" cy="5072098"/>
            </a:xfrm>
          </p:grpSpPr>
          <p:sp>
            <p:nvSpPr>
              <p:cNvPr id="7" name="Rectangle 2"/>
              <p:cNvSpPr>
                <a:spLocks noChangeArrowheads="1"/>
              </p:cNvSpPr>
              <p:nvPr/>
            </p:nvSpPr>
            <p:spPr bwMode="auto">
              <a:xfrm>
                <a:off x="357158" y="1571612"/>
                <a:ext cx="4214842" cy="16430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Урочная учебно-исследовательская деятельность: 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проблемные уроки, нестандартные уроки, деловые игры.</a:t>
                </a:r>
              </a:p>
            </p:txBody>
          </p:sp>
          <p:sp>
            <p:nvSpPr>
              <p:cNvPr id="8" name="Rectangle 3"/>
              <p:cNvSpPr>
                <a:spLocks noChangeArrowheads="1"/>
              </p:cNvSpPr>
              <p:nvPr/>
            </p:nvSpPr>
            <p:spPr bwMode="auto">
              <a:xfrm>
                <a:off x="5000628" y="1571612"/>
                <a:ext cx="2676525" cy="16430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Arial" pitchFamily="34" charset="0"/>
                  </a:rPr>
                  <a:t>Внеурочная исследовательская деятельность</a:t>
                </a:r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3500430" y="3857628"/>
                <a:ext cx="2786082" cy="278608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Групповые внеурочные занятия: </a:t>
                </a:r>
                <a:r>
                  <a:rPr kumimoji="0" lang="ru-RU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факультативы, кружки, работа над проектами.</a:t>
                </a:r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6357950" y="3857628"/>
                <a:ext cx="2643206" cy="278608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Индивидуальная внеурочная деятельность: </a:t>
                </a:r>
                <a:r>
                  <a:rPr kumimoji="0" lang="ru-RU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написание исследовательских работ, проектная деятельность, 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/>
                    <a:cs typeface="Times New Roman" pitchFamily="18" charset="0"/>
                  </a:rPr>
                  <a:t>творческие работы.</a:t>
                </a:r>
              </a:p>
            </p:txBody>
          </p:sp>
          <p:cxnSp>
            <p:nvCxnSpPr>
              <p:cNvPr id="11" name="Прямая со стрелкой 10"/>
              <p:cNvCxnSpPr/>
              <p:nvPr/>
            </p:nvCxnSpPr>
            <p:spPr>
              <a:xfrm rot="10800000" flipV="1">
                <a:off x="2786050" y="3214686"/>
                <a:ext cx="2214578" cy="642942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Прямая со стрелкой 11"/>
              <p:cNvCxnSpPr>
                <a:endCxn id="9" idx="0"/>
              </p:cNvCxnSpPr>
              <p:nvPr/>
            </p:nvCxnSpPr>
            <p:spPr>
              <a:xfrm rot="10800000" flipV="1">
                <a:off x="4893472" y="3214686"/>
                <a:ext cx="1035865" cy="642942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3" name="Прямая со стрелкой 12"/>
              <p:cNvCxnSpPr>
                <a:endCxn id="10" idx="0"/>
              </p:cNvCxnSpPr>
              <p:nvPr/>
            </p:nvCxnSpPr>
            <p:spPr>
              <a:xfrm>
                <a:off x="6643702" y="3214686"/>
                <a:ext cx="1035851" cy="642942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273477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dirty="0"/>
              <a:t>Учебное исследование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556792"/>
            <a:ext cx="3682752" cy="4669979"/>
          </a:xfrm>
        </p:spPr>
        <p:txBody>
          <a:bodyPr/>
          <a:lstStyle/>
          <a:p>
            <a:pPr lvl="0" algn="ctr">
              <a:buClr>
                <a:srgbClr val="F0A22E"/>
              </a:buClr>
              <a:buSzPct val="70000"/>
              <a:buNone/>
            </a:pPr>
            <a:r>
              <a:rPr lang="ru-RU" sz="2800" b="1" spc="50" dirty="0" err="1">
                <a:ln w="11430"/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метапредметные</a:t>
            </a:r>
            <a:r>
              <a:rPr lang="ru-RU" sz="2800" b="1" spc="50" dirty="0">
                <a:ln w="11430"/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 результаты</a:t>
            </a:r>
          </a:p>
          <a:p>
            <a:pPr lvl="0">
              <a:buClr>
                <a:srgbClr val="F0A22E"/>
              </a:buClr>
              <a:buSzPct val="70000"/>
            </a:pPr>
            <a:endParaRPr lang="ru-RU" sz="2400" dirty="0">
              <a:solidFill>
                <a:srgbClr val="4E3B30"/>
              </a:solidFill>
              <a:latin typeface="Franklin Gothic Medium"/>
              <a:cs typeface="Times New Roman" pitchFamily="18" charset="0"/>
            </a:endParaRP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решение интересной проблемы,</a:t>
            </a: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результатом которой является найденный способ решения проблемы,</a:t>
            </a: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имеющая практический характер.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48064" y="1484784"/>
            <a:ext cx="3682752" cy="46699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0A22E"/>
              </a:buClr>
              <a:buSzPct val="70000"/>
              <a:buNone/>
            </a:pPr>
            <a:r>
              <a:rPr lang="ru-RU" sz="2800" b="1" spc="50" dirty="0">
                <a:ln w="11430"/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личностные </a:t>
            </a:r>
          </a:p>
          <a:p>
            <a:pPr lvl="0" algn="ctr">
              <a:buClr>
                <a:srgbClr val="F0A22E"/>
              </a:buClr>
              <a:buSzPct val="70000"/>
              <a:buNone/>
            </a:pPr>
            <a:r>
              <a:rPr lang="ru-RU" sz="2800" b="1" spc="50" dirty="0">
                <a:ln w="11430"/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результаты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endParaRPr lang="ru-RU" sz="2400" dirty="0">
              <a:solidFill>
                <a:prstClr val="black"/>
              </a:solidFill>
              <a:latin typeface="Franklin Gothic Medium"/>
            </a:endParaRP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i="1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проявить себя</a:t>
            </a: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попробовать свои силы</a:t>
            </a: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раскрыть свой творческий потенциал</a:t>
            </a:r>
          </a:p>
          <a:p>
            <a:pPr lvl="0">
              <a:buSzPct val="70000"/>
              <a:buFont typeface="Wingdings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Franklin Gothic Medium"/>
                <a:cs typeface="Times New Roman" pitchFamily="18" charset="0"/>
              </a:rPr>
              <a:t>принести пользу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endParaRPr lang="ru-RU" sz="2800" dirty="0">
              <a:solidFill>
                <a:srgbClr val="4E3B30"/>
              </a:solidFill>
              <a:latin typeface="Franklin Gothic Book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590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3200" dirty="0"/>
              <a:t>Формы представления результатов </a:t>
            </a:r>
            <a:r>
              <a:rPr lang="ru-RU" sz="3200" dirty="0" smtClean="0"/>
              <a:t>исследований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28800"/>
            <a:ext cx="7283152" cy="4752528"/>
          </a:xfrm>
        </p:spPr>
        <p:txBody>
          <a:bodyPr/>
          <a:lstStyle/>
          <a:p>
            <a:pPr lvl="0">
              <a:buSzPct val="70000"/>
              <a:buFont typeface="Wingdings 2" pitchFamily="18" charset="2"/>
              <a:buChar char="P"/>
            </a:pPr>
            <a:r>
              <a:rPr lang="ru-RU" sz="2000" dirty="0" smtClean="0">
                <a:solidFill>
                  <a:prstClr val="black"/>
                </a:solidFill>
                <a:latin typeface="Franklin Gothic Medium"/>
              </a:rPr>
              <a:t>конференции</a:t>
            </a:r>
            <a:r>
              <a:rPr lang="ru-RU" sz="2000" dirty="0">
                <a:solidFill>
                  <a:prstClr val="black"/>
                </a:solidFill>
                <a:latin typeface="Franklin Gothic Medium"/>
              </a:rPr>
              <a:t>, на которых обучающиеся представляют краткий доклад о проделанной работе и отвечают на вопросы аудитории;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000" dirty="0" smtClean="0">
                <a:solidFill>
                  <a:prstClr val="black"/>
                </a:solidFill>
                <a:latin typeface="Franklin Gothic Medium"/>
              </a:rPr>
              <a:t>презентации</a:t>
            </a:r>
            <a:r>
              <a:rPr lang="ru-RU" sz="2000" dirty="0">
                <a:solidFill>
                  <a:prstClr val="black"/>
                </a:solidFill>
                <a:latin typeface="Franklin Gothic Medium"/>
              </a:rPr>
              <a:t>, на которых ярко, красочно и привлекательно представляются достижения учеников;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000" dirty="0" smtClean="0">
                <a:solidFill>
                  <a:prstClr val="black"/>
                </a:solidFill>
                <a:latin typeface="Franklin Gothic Medium"/>
              </a:rPr>
              <a:t>выступления</a:t>
            </a:r>
            <a:r>
              <a:rPr lang="ru-RU" sz="2000" dirty="0">
                <a:solidFill>
                  <a:prstClr val="black"/>
                </a:solidFill>
                <a:latin typeface="Franklin Gothic Medium"/>
              </a:rPr>
              <a:t>, как правило, для определённого круга – своих одноклассников, учащихся параллельных классов, заинтересованных данной темой;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000" dirty="0" smtClean="0">
                <a:solidFill>
                  <a:prstClr val="black"/>
                </a:solidFill>
                <a:latin typeface="Franklin Gothic Medium"/>
              </a:rPr>
              <a:t>представление </a:t>
            </a:r>
            <a:r>
              <a:rPr lang="ru-RU" sz="2000" dirty="0">
                <a:solidFill>
                  <a:prstClr val="black"/>
                </a:solidFill>
                <a:latin typeface="Franklin Gothic Medium"/>
              </a:rPr>
              <a:t>доклада с целью сообщения нового знания. Исследователи выступают как бы в роли педагога, что имеет дополнительное мотивирующее значение;</a:t>
            </a:r>
          </a:p>
          <a:p>
            <a:pPr lvl="0">
              <a:buSzPct val="70000"/>
              <a:buFont typeface="Wingdings 2" pitchFamily="18" charset="2"/>
              <a:buChar char="P"/>
            </a:pPr>
            <a:r>
              <a:rPr lang="ru-RU" sz="2000" dirty="0" smtClean="0">
                <a:solidFill>
                  <a:prstClr val="black"/>
                </a:solidFill>
                <a:latin typeface="Franklin Gothic Medium"/>
              </a:rPr>
              <a:t>выставка </a:t>
            </a:r>
            <a:r>
              <a:rPr lang="ru-RU" sz="2000" dirty="0">
                <a:solidFill>
                  <a:prstClr val="black"/>
                </a:solidFill>
                <a:latin typeface="Franklin Gothic Medium"/>
              </a:rPr>
              <a:t>достижений, проводится в основном для родителей и может быть посвящена определённой теме, дисциплине</a:t>
            </a:r>
            <a:r>
              <a:rPr lang="ru-RU" sz="2000" dirty="0" smtClean="0">
                <a:solidFill>
                  <a:prstClr val="black"/>
                </a:solidFill>
                <a:latin typeface="Franklin Gothic Medium"/>
              </a:rPr>
              <a:t>.</a:t>
            </a:r>
            <a:endParaRPr lang="ru-RU" sz="2000" dirty="0">
              <a:solidFill>
                <a:prstClr val="black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069342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283152" cy="1012974"/>
          </a:xfrm>
        </p:spPr>
        <p:txBody>
          <a:bodyPr/>
          <a:lstStyle/>
          <a:p>
            <a:r>
              <a:rPr lang="ru-RU" dirty="0" smtClean="0"/>
              <a:t>Урок – игра</a:t>
            </a:r>
            <a:br>
              <a:rPr lang="ru-RU" dirty="0" smtClean="0"/>
            </a:br>
            <a:r>
              <a:rPr lang="ru-RU" dirty="0" smtClean="0"/>
              <a:t>«Математический клад»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28800"/>
            <a:ext cx="7344816" cy="93610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Играю две команды, выигрывает та которая первой найдет клад.</a:t>
            </a:r>
          </a:p>
          <a:p>
            <a:pPr marL="0" indent="0">
              <a:buNone/>
            </a:pPr>
            <a:endParaRPr lang="ru-RU" sz="2400" dirty="0" smtClean="0"/>
          </a:p>
        </p:txBody>
      </p:sp>
      <p:pic>
        <p:nvPicPr>
          <p:cNvPr id="4098" name="Picture 2" descr="C:\Users\Елена\Desktop\5 кл\IMG_20190114_1304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5015526" cy="325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Елена\Desktop\5 кл\IMG_20190114_1305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197" y="3284984"/>
            <a:ext cx="5150776" cy="320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248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3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</TotalTime>
  <Words>428</Words>
  <Application>Microsoft Office PowerPoint</Application>
  <PresentationFormat>Экран (4:3)</PresentationFormat>
  <Paragraphs>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Тема: </vt:lpstr>
      <vt:lpstr>Актуальность </vt:lpstr>
      <vt:lpstr>Цель:</vt:lpstr>
      <vt:lpstr>Исследовательская деятельность способствует общему развитию школьников, и непосредственно таких показателей мыслительной деятельности как умение: </vt:lpstr>
      <vt:lpstr>Направления учебно-исследовательской работы учащихся </vt:lpstr>
      <vt:lpstr>Учебное исследование </vt:lpstr>
      <vt:lpstr>Формы представления результатов исследований</vt:lpstr>
      <vt:lpstr>Урок – игра «Математический клад»</vt:lpstr>
      <vt:lpstr>Муниципальный конкурс «Мир непознанного» </vt:lpstr>
      <vt:lpstr>Школьная конференция исследовательских работ </vt:lpstr>
      <vt:lpstr>Неделя нано-технологий</vt:lpstr>
      <vt:lpstr>Кейс-игра «Ну нано же»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Елена</cp:lastModifiedBy>
  <cp:revision>117</cp:revision>
  <dcterms:created xsi:type="dcterms:W3CDTF">2014-11-07T17:01:55Z</dcterms:created>
  <dcterms:modified xsi:type="dcterms:W3CDTF">2019-01-14T13:23:26Z</dcterms:modified>
</cp:coreProperties>
</file>