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&#1091;&#1095;&#1080;&#1090;&#1077;&#1083;&#1100;&#1089;&#1082;&#1080;&#1081;.&#1089;&#1072;&#1081;&#1090;/&#1040;&#1083;&#1077;&#1082;&#1089;&#1077;&#1077;&#1074;&#1072;-&#1058;&#1072;&#1090;&#1100;&#1103;&#1085;&#1072;-&#1043;&#1088;&#1080;&#1075;&#1086;&#1088;&#1100;&#1077;&#1074;&#1085;&#1072;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072074"/>
            <a:ext cx="8305800" cy="1357314"/>
          </a:xfrm>
        </p:spPr>
        <p:txBody>
          <a:bodyPr/>
          <a:lstStyle/>
          <a:p>
            <a:r>
              <a:rPr lang="ru-RU" sz="1400" dirty="0" smtClean="0"/>
              <a:t>Алексеева Татьяна Григорьевна, учитель математики </a:t>
            </a:r>
          </a:p>
          <a:p>
            <a:r>
              <a:rPr lang="ru-RU" sz="1400" dirty="0" smtClean="0"/>
              <a:t>МКОУ СОШ п. Джонка, стаж работы 11 лет, высшее образование</a:t>
            </a:r>
          </a:p>
          <a:p>
            <a:endParaRPr lang="ru-RU" sz="1400" dirty="0" smtClean="0"/>
          </a:p>
          <a:p>
            <a:r>
              <a:rPr lang="ru-RU" sz="1400" dirty="0" smtClean="0"/>
              <a:t>Преподавание в 5 – 8 классах по программе Г.В. Дорофеева «Математика», «Алгебра», по программе Л.С. </a:t>
            </a:r>
            <a:r>
              <a:rPr lang="ru-RU" sz="1400" dirty="0" err="1" smtClean="0"/>
              <a:t>Атанасяна</a:t>
            </a:r>
            <a:r>
              <a:rPr lang="ru-RU" sz="1400" dirty="0" smtClean="0"/>
              <a:t> «Геометрия»</a:t>
            </a: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305800" cy="3000396"/>
          </a:xfrm>
        </p:spPr>
        <p:txBody>
          <a:bodyPr/>
          <a:lstStyle/>
          <a:p>
            <a:r>
              <a:rPr lang="ru-RU" sz="2000" dirty="0" smtClean="0"/>
              <a:t>«Методический семинар» муниципального конкурса «Учитель года – 2015»  </a:t>
            </a:r>
            <a:r>
              <a:rPr lang="ru-RU" sz="4400" dirty="0" smtClean="0"/>
              <a:t>«Проблемные ситуации как способ формирования познавательной активности у учащихся»</a:t>
            </a:r>
            <a:endParaRPr lang="ru-RU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Деятельность учителя при проблемном обучении включает следующие элементы: нахождение способа создания проблемной ситуации, прогнозирование возможных вариантов ее решения учеником; руководство деятельностью учащихся по усмотрению (формулированию) проблемы; уточнение формулировки проблемы; оказание помощи учащимся в анализе условий; помощь в выборе плана решения; консультирование в процессе решения; помощь в нахождении способов самоконтроля; разбор индивидуальных ошибок или общее обсуждение решения проблемы.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Характеристика деятельностного аспекта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Диапазон опыта представлен методической системой работы по использованию различных форм, методов и приемов формирования интереса к математике. Опыт может использоваться в работе учителей начальных и учителей математики на уроках и во внеурочное время.</a:t>
            </a:r>
          </a:p>
          <a:p>
            <a:r>
              <a:rPr lang="ru-RU" dirty="0" smtClean="0"/>
              <a:t>Новизна опыта заключается в системном использовании различных форм, методов и приёмов формирования интереса к математике, в изменении подходов к организации учебно-воспитательного процесса: творческое взаимодействие учителя и учащихся, исходя из принципов сотрудничества и сотворчества с опорой на индивидуальные особенности учащихся, в разработке новых средств и правил их применения, постановке и решении новых педагогических задач.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Диапазон опыта и степень его новизны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34" y="285728"/>
            <a:ext cx="8229600" cy="561975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Результаты внедрения проблемных ситуаций</a:t>
            </a:r>
            <a:endParaRPr kumimoji="0" lang="ru-RU" sz="26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7158" y="4005263"/>
            <a:ext cx="392750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 smtClean="0">
                <a:solidFill>
                  <a:schemeClr val="tx2"/>
                </a:solidFill>
              </a:rPr>
              <a:t>Призер </a:t>
            </a:r>
            <a:r>
              <a:rPr lang="ru-RU" sz="1500" dirty="0">
                <a:solidFill>
                  <a:schemeClr val="tx2"/>
                </a:solidFill>
              </a:rPr>
              <a:t>конкурса </a:t>
            </a:r>
            <a:r>
              <a:rPr lang="ru-RU" sz="1500" dirty="0" smtClean="0">
                <a:solidFill>
                  <a:schemeClr val="tx2"/>
                </a:solidFill>
              </a:rPr>
              <a:t>«Учитель года -  в 2010 </a:t>
            </a:r>
            <a:r>
              <a:rPr lang="ru-RU" sz="1500" dirty="0">
                <a:solidFill>
                  <a:schemeClr val="tx2"/>
                </a:solidFill>
              </a:rPr>
              <a:t>г.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9750" y="3213100"/>
            <a:ext cx="25193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 smtClean="0">
                <a:solidFill>
                  <a:schemeClr val="tx2"/>
                </a:solidFill>
              </a:rPr>
              <a:t>Создается </a:t>
            </a:r>
            <a:r>
              <a:rPr lang="ru-RU" sz="1500" dirty="0">
                <a:solidFill>
                  <a:schemeClr val="tx2"/>
                </a:solidFill>
              </a:rPr>
              <a:t>картотека проблемных ситуаций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55650" y="2565400"/>
            <a:ext cx="32400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 smtClean="0">
                <a:solidFill>
                  <a:schemeClr val="tx2"/>
                </a:solidFill>
              </a:rPr>
              <a:t>Создается </a:t>
            </a:r>
            <a:r>
              <a:rPr lang="ru-RU" sz="1500" dirty="0">
                <a:solidFill>
                  <a:schemeClr val="tx2"/>
                </a:solidFill>
              </a:rPr>
              <a:t>картотека проблемных вопросов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71550" y="1052513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600" u="sng">
                <a:solidFill>
                  <a:schemeClr val="tx2"/>
                </a:solidFill>
              </a:rPr>
              <a:t>Процессуальные результаты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11188" y="1557338"/>
            <a:ext cx="36734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>
                <a:solidFill>
                  <a:schemeClr val="tx2"/>
                </a:solidFill>
              </a:rPr>
              <a:t>Скорректировано тематическое планирование по курсу </a:t>
            </a:r>
            <a:r>
              <a:rPr lang="ru-RU" sz="1500" dirty="0" smtClean="0">
                <a:solidFill>
                  <a:schemeClr val="tx2"/>
                </a:solidFill>
              </a:rPr>
              <a:t>«Математика» </a:t>
            </a:r>
            <a:r>
              <a:rPr lang="ru-RU" sz="1500" dirty="0">
                <a:solidFill>
                  <a:schemeClr val="tx2"/>
                </a:solidFill>
              </a:rPr>
              <a:t>в </a:t>
            </a:r>
            <a:r>
              <a:rPr lang="ru-RU" sz="1500" dirty="0" smtClean="0">
                <a:solidFill>
                  <a:schemeClr val="tx2"/>
                </a:solidFill>
              </a:rPr>
              <a:t>5-ом </a:t>
            </a:r>
            <a:r>
              <a:rPr lang="ru-RU" sz="1500" dirty="0">
                <a:solidFill>
                  <a:schemeClr val="tx2"/>
                </a:solidFill>
              </a:rPr>
              <a:t>классе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714876" y="4429132"/>
            <a:ext cx="32861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>
                <a:solidFill>
                  <a:schemeClr val="tx2"/>
                </a:solidFill>
              </a:rPr>
              <a:t>Количество победителей и призеров олимпиад по </a:t>
            </a:r>
            <a:r>
              <a:rPr lang="ru-RU" sz="1500" dirty="0" smtClean="0">
                <a:solidFill>
                  <a:schemeClr val="tx2"/>
                </a:solidFill>
              </a:rPr>
              <a:t>математике (2012 – 2014 </a:t>
            </a:r>
            <a:r>
              <a:rPr lang="ru-RU" sz="1500" dirty="0" err="1" smtClean="0">
                <a:solidFill>
                  <a:schemeClr val="tx2"/>
                </a:solidFill>
              </a:rPr>
              <a:t>гг</a:t>
            </a:r>
            <a:r>
              <a:rPr lang="ru-RU" sz="1500" dirty="0" smtClean="0">
                <a:solidFill>
                  <a:schemeClr val="tx2"/>
                </a:solidFill>
              </a:rPr>
              <a:t>):</a:t>
            </a:r>
            <a:endParaRPr lang="ru-RU" sz="1500" dirty="0">
              <a:solidFill>
                <a:schemeClr val="tx2"/>
              </a:solidFill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4572000" y="3571876"/>
            <a:ext cx="4032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>
                <a:solidFill>
                  <a:schemeClr val="tx2"/>
                </a:solidFill>
              </a:rPr>
              <a:t>Овладение школьниками </a:t>
            </a:r>
            <a:r>
              <a:rPr lang="ru-RU" sz="1500" dirty="0" smtClean="0">
                <a:solidFill>
                  <a:schemeClr val="tx2"/>
                </a:solidFill>
              </a:rPr>
              <a:t>математическими умениями и </a:t>
            </a:r>
            <a:r>
              <a:rPr lang="ru-RU" sz="1500" dirty="0">
                <a:solidFill>
                  <a:schemeClr val="tx2"/>
                </a:solidFill>
              </a:rPr>
              <a:t>навыками – 100%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4643438" y="1928802"/>
            <a:ext cx="39608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600" u="sng" dirty="0">
                <a:solidFill>
                  <a:schemeClr val="tx2"/>
                </a:solidFill>
              </a:rPr>
              <a:t>Образовательные достижения учащихся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357950" y="5214950"/>
            <a:ext cx="20288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ru-RU" sz="1400" dirty="0" smtClean="0">
              <a:solidFill>
                <a:schemeClr val="tx2"/>
              </a:solidFill>
            </a:endParaRPr>
          </a:p>
          <a:p>
            <a:r>
              <a:rPr lang="ru-RU" sz="1400" dirty="0" smtClean="0">
                <a:solidFill>
                  <a:schemeClr val="tx2"/>
                </a:solidFill>
              </a:rPr>
              <a:t>Школьные - 5</a:t>
            </a:r>
            <a:endParaRPr lang="ru-RU" sz="1400" dirty="0" smtClean="0">
              <a:solidFill>
                <a:schemeClr val="tx2"/>
              </a:solidFill>
            </a:endParaRPr>
          </a:p>
          <a:p>
            <a:r>
              <a:rPr lang="ru-RU" sz="1400" dirty="0" smtClean="0">
                <a:solidFill>
                  <a:schemeClr val="tx2"/>
                </a:solidFill>
              </a:rPr>
              <a:t>Муниципальные </a:t>
            </a:r>
            <a:r>
              <a:rPr lang="ru-RU" sz="1400" dirty="0">
                <a:solidFill>
                  <a:schemeClr val="tx2"/>
                </a:solidFill>
              </a:rPr>
              <a:t>– </a:t>
            </a:r>
            <a:r>
              <a:rPr lang="ru-RU" sz="1400" dirty="0" smtClean="0">
                <a:solidFill>
                  <a:schemeClr val="tx2"/>
                </a:solidFill>
              </a:rPr>
              <a:t>1</a:t>
            </a:r>
            <a:r>
              <a:rPr lang="ru-RU" sz="1400" dirty="0">
                <a:solidFill>
                  <a:schemeClr val="tx2"/>
                </a:solidFill>
              </a:rPr>
              <a:t/>
            </a:r>
            <a:br>
              <a:rPr lang="ru-RU" sz="1400" dirty="0">
                <a:solidFill>
                  <a:schemeClr val="tx2"/>
                </a:solidFill>
              </a:rPr>
            </a:br>
            <a:r>
              <a:rPr lang="ru-RU" sz="1400" dirty="0" smtClean="0">
                <a:solidFill>
                  <a:schemeClr val="tx2"/>
                </a:solidFill>
              </a:rPr>
              <a:t> 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4572000" y="2714620"/>
            <a:ext cx="311467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1500" dirty="0">
                <a:solidFill>
                  <a:schemeClr val="tx2"/>
                </a:solidFill>
              </a:rPr>
              <a:t>Сформированность знаний учащихся по </a:t>
            </a:r>
            <a:r>
              <a:rPr lang="ru-RU" sz="1500" dirty="0" smtClean="0">
                <a:solidFill>
                  <a:schemeClr val="tx2"/>
                </a:solidFill>
              </a:rPr>
              <a:t>математике– </a:t>
            </a:r>
            <a:r>
              <a:rPr lang="ru-RU" sz="1500" dirty="0">
                <a:solidFill>
                  <a:schemeClr val="tx2"/>
                </a:solidFill>
              </a:rPr>
              <a:t>100%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Практическая значимость заключается в том, что выводы и результаты  могут быть использованы в учебно-воспитательном процессе общеобразовательных учреждений. Данный материал рассмотрен на ШМО учителей-предметников  и  опубликован на сайте </a:t>
            </a:r>
            <a:r>
              <a:rPr lang="ru-RU" u="sng" dirty="0" smtClean="0">
                <a:hlinkClick r:id="rId2"/>
              </a:rPr>
              <a:t>http://учительский.сайт/Алексеева-Татьяна-Григорьевна</a:t>
            </a:r>
            <a:r>
              <a:rPr lang="ru-RU" dirty="0" smtClean="0"/>
              <a:t> </a:t>
            </a:r>
          </a:p>
          <a:p>
            <a:r>
              <a:rPr lang="ru-RU" dirty="0" smtClean="0"/>
              <a:t>Работа по данной проблеме требует от педагога </a:t>
            </a:r>
          </a:p>
          <a:p>
            <a:pPr lvl="0"/>
            <a:r>
              <a:rPr lang="ru-RU" dirty="0" smtClean="0"/>
              <a:t>знания теоретических основ технологии проблемного обучения;</a:t>
            </a:r>
          </a:p>
          <a:p>
            <a:pPr lvl="0"/>
            <a:r>
              <a:rPr lang="ru-RU" dirty="0" smtClean="0"/>
              <a:t>высокой профессиональной компетентности педагога; </a:t>
            </a:r>
          </a:p>
          <a:p>
            <a:pPr lvl="0"/>
            <a:r>
              <a:rPr lang="ru-RU" dirty="0" smtClean="0"/>
              <a:t>владение  методиками  диагностики личностных особенностей учащихся.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/>
              <a:t>Диссеминация педагогического опыта: адресная направленность; воспроизводимость; трудоёмкость опыта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err="1" smtClean="0"/>
              <a:t>Бабанский</a:t>
            </a:r>
            <a:r>
              <a:rPr lang="ru-RU" dirty="0" smtClean="0"/>
              <a:t> Ю. К. Проблемное обучение как средство повышение эффективности учения школьников. - Ростов-на-Дону, 1970.</a:t>
            </a:r>
          </a:p>
          <a:p>
            <a:pPr lvl="0"/>
            <a:r>
              <a:rPr lang="ru-RU" dirty="0" smtClean="0"/>
              <a:t>Богоявленский Д. Н., </a:t>
            </a:r>
            <a:r>
              <a:rPr lang="ru-RU" dirty="0" err="1" smtClean="0"/>
              <a:t>Менчинская</a:t>
            </a:r>
            <a:r>
              <a:rPr lang="ru-RU" dirty="0" smtClean="0"/>
              <a:t> Н. А. Психология усвоения знаний в школе.-М.,1959.</a:t>
            </a:r>
          </a:p>
          <a:p>
            <a:pPr lvl="0"/>
            <a:r>
              <a:rPr lang="ru-RU" dirty="0" smtClean="0"/>
              <a:t>Гальперин П.Я. Методы обучения и умственное развитие ребенка. - М.: Изд-во МГУ, 1985.</a:t>
            </a:r>
          </a:p>
          <a:p>
            <a:pPr lvl="0"/>
            <a:r>
              <a:rPr lang="ru-RU" dirty="0" err="1" smtClean="0"/>
              <a:t>Крутецкий</a:t>
            </a:r>
            <a:r>
              <a:rPr lang="ru-RU" dirty="0" smtClean="0"/>
              <a:t> В. А. Основы педагогической психологии. - М.: Просвещение, 1972.</a:t>
            </a:r>
          </a:p>
          <a:p>
            <a:pPr lvl="0"/>
            <a:r>
              <a:rPr lang="ru-RU" dirty="0" err="1" smtClean="0"/>
              <a:t>Крутецкий</a:t>
            </a:r>
            <a:r>
              <a:rPr lang="ru-RU" dirty="0" smtClean="0"/>
              <a:t> В. А. Психология обучения и воспитания школьников. - М., 1976.</a:t>
            </a:r>
          </a:p>
          <a:p>
            <a:pPr lvl="0"/>
            <a:r>
              <a:rPr lang="ru-RU" dirty="0" smtClean="0"/>
              <a:t>Кудрявцев Т. В. Проблемное обучение: истоки, сущность, перспективы. - М.: Знание, 1991.</a:t>
            </a:r>
          </a:p>
          <a:p>
            <a:pPr lvl="0"/>
            <a:r>
              <a:rPr lang="ru-RU" dirty="0" err="1" smtClean="0"/>
              <a:t>Махмутов</a:t>
            </a:r>
            <a:r>
              <a:rPr lang="ru-RU" dirty="0" smtClean="0"/>
              <a:t> М. И. Организация проблемного обучения в школе. Книга для учителей. - М.: Просвещение, 1977.</a:t>
            </a:r>
          </a:p>
          <a:p>
            <a:pPr lvl="0"/>
            <a:r>
              <a:rPr lang="ru-RU" dirty="0" err="1" smtClean="0"/>
              <a:t>Махмутов</a:t>
            </a:r>
            <a:r>
              <a:rPr lang="ru-RU" dirty="0" smtClean="0"/>
              <a:t> М. И. Проблемное обучение. Основные вопросы теории. - М.: Педагогика, 1975.</a:t>
            </a:r>
          </a:p>
          <a:p>
            <a:pPr lvl="0"/>
            <a:r>
              <a:rPr lang="ru-RU" dirty="0" smtClean="0"/>
              <a:t>Развитие учащихся в процессе обучения: Под ред. Л. В. </a:t>
            </a:r>
            <a:r>
              <a:rPr lang="ru-RU" dirty="0" err="1" smtClean="0"/>
              <a:t>Занкова</a:t>
            </a:r>
            <a:r>
              <a:rPr lang="ru-RU" dirty="0" smtClean="0"/>
              <a:t>. - М., 1963.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88144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 формирование опыта оказали влияние следующие факторы: </a:t>
            </a:r>
          </a:p>
          <a:p>
            <a:pPr>
              <a:buFontTx/>
              <a:buChar char="-"/>
            </a:pPr>
            <a:r>
              <a:rPr lang="ru-RU" dirty="0" smtClean="0"/>
              <a:t>Изучение методической литературы;</a:t>
            </a:r>
          </a:p>
          <a:p>
            <a:pPr>
              <a:buFontTx/>
              <a:buChar char="-"/>
            </a:pPr>
            <a:r>
              <a:rPr lang="ru-RU" dirty="0" smtClean="0"/>
              <a:t>Изучение опыта коллег;</a:t>
            </a:r>
          </a:p>
          <a:p>
            <a:pPr>
              <a:buFontTx/>
              <a:buChar char="-"/>
            </a:pPr>
            <a:r>
              <a:rPr lang="ru-RU" dirty="0" smtClean="0"/>
              <a:t>Требование ФГОС.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Условия возникновения и становления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Учение, лишенное всякого интереса и взятое только силой принуждения, убивает в ученике охоту к овладению знаниями. Приохотить ребенка к учению гораздо более достойная задача, чем приневолить. К.Д. Ушинский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Актуальность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избежать этого? </a:t>
            </a:r>
          </a:p>
          <a:p>
            <a:r>
              <a:rPr lang="ru-RU" dirty="0" smtClean="0"/>
              <a:t>Как изжить скуку на уроке? </a:t>
            </a:r>
          </a:p>
          <a:p>
            <a:r>
              <a:rPr lang="ru-RU" dirty="0" smtClean="0"/>
              <a:t>Как сделать учение интересным для учащихся? </a:t>
            </a:r>
          </a:p>
          <a:p>
            <a:r>
              <a:rPr lang="ru-RU" dirty="0" smtClean="0"/>
              <a:t>Как разбудить в ученике стремление работать над собой, стремление к творчеству?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Характеристика противоречий (причин) которые привели к постановке проблемы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Создать условия, максимально стимулирующие развитие интереса к математике у обучающихся через использование проблемных ситуаций на уроке и комплексное использование методов, форм и  приемов формирования интереса к математике у обучающихся в ходе учебно-воспитательного процесса.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Формулировка проблемы, выведенной на основе названного противоречия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Проблемное обучение является одним из стимулов познавательного интереса. Его сущность заключается в том, что знания не даются в готовом виде, а учитель организует их «добывание», «открытие»: подбирает такие задачи и вопросы, которые заинтересуют учащихся и вызовут напряженную мыслительную деятельность. Возникновение интереса учащихся зависит от умения учителя создать так называемую проблемную ситуацию − такое жизненное или учебное затруднение, возникающее тогда, когда учащийся понимает задачу (явление, ситуацию), пытается её решить (объяснить), но чувствует недостаточность имеющихся знаний. Эта ситуация вызывает у учащихся желание найти объяснение непонятному факту, создает мотивы учебной деятельности.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Теоретическое обоснование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Основные методические приемы  создания проблемной ситуации в обучении математике 1. Использование жизненных явлений, фактов, их анализ с целью теоретического объяснения.  2. Использование с той же целью задач межпредметного, прикладного, профессионального и т.п. характера. 3. Использование исторического или занимательного материала (фактов биографии математиков, математических фокусов и т.п.). 4. Организация практической работы исследовательского характера, в ходе которой учащиеся приходят к эмпирическим выводам, требующим теоретического обоснования. 5. Исследовательские задания, при выполнении которых нужно обнаружить некоторые   закономерности, требующие теоретического обоснования.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Теоретическое обоснование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Цель: выявить и изучить наиболее эффективные способы и условия формирования познавательного интереса школьников к учению на уроках математики, а также обобщить и систематизировать личный опыт практической деятельности по формированию познавательного интереса учащихся. </a:t>
            </a:r>
          </a:p>
          <a:p>
            <a:r>
              <a:rPr lang="ru-RU" dirty="0" smtClean="0"/>
              <a:t>Задачи: • изучить психолого-педагогические и методические теоретические источники по дан- ному вопросу; • проанализировать Программу по предмету и учебную литературу с точки зрения возможностей решения поставленной проблемы; • апробировать в процессе обучения учащихся различные виды работы по формированию познавательного интереса школьников к учению; • в ходе работы использовать следующие методы исследования познавательных интересов: — анкетирование; — сочинения; — интервью; — лабораторный эксперимент; — наблюдение, педагогический эксперимент; • проанализировать результативность проведенного исследования.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Цели и задачи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Проблемное обучение имеет ряд достоинств, оно обеспечивает связь с жизнью, практикой, делает процесс обучения динамичным. Проблемное обучение способствует появлению у школьников таких состояний, которые свойственны познавательному интересу: удивлению, озадаченности, интеллектуальная активность, эмоциональная приподнятость. Проблемные ситуации вызывают ощущение трудности, что ставит учеников перед необходимостью мобилизовать свои знания для ее преодоления. А это снова проявление, характерное для состояния интереса.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Технология педагогического опыта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534</TotalTime>
  <Words>1057</Words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«Методический семинар» муниципального конкурса «Учитель года – 2015»  «Проблемные ситуации как способ формирования познавательной активности у учащихся»</vt:lpstr>
      <vt:lpstr>Условия возникновения и становления педагогического опыта</vt:lpstr>
      <vt:lpstr>Актуальность педагогического опыта</vt:lpstr>
      <vt:lpstr>Характеристика противоречий (причин) которые привели к постановке проблемы</vt:lpstr>
      <vt:lpstr>Формулировка проблемы, выведенной на основе названного противоречия</vt:lpstr>
      <vt:lpstr>Теоретическое обоснование педагогического опыта</vt:lpstr>
      <vt:lpstr>Теоретическое обоснование педагогического опыта</vt:lpstr>
      <vt:lpstr>Цели и задачи педагогического опыта</vt:lpstr>
      <vt:lpstr>Технология педагогического опыта</vt:lpstr>
      <vt:lpstr>Характеристика деятельностного аспекта педагогического опыта</vt:lpstr>
      <vt:lpstr>Диапазон опыта и степень его новизны</vt:lpstr>
      <vt:lpstr>Слайд 12</vt:lpstr>
      <vt:lpstr>Диссеминация педагогического опыта: адресная направленность; воспроизводимость; трудоёмкость опыта</vt:lpstr>
      <vt:lpstr>Литература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«Методический семинар» в рамках муниципального конкурса «Учитель года – 2015» на тему «Про</dc:title>
  <dc:creator>user</dc:creator>
  <cp:lastModifiedBy>user</cp:lastModifiedBy>
  <cp:revision>50</cp:revision>
  <dcterms:created xsi:type="dcterms:W3CDTF">2015-01-03T01:34:12Z</dcterms:created>
  <dcterms:modified xsi:type="dcterms:W3CDTF">2015-01-09T10:27:58Z</dcterms:modified>
</cp:coreProperties>
</file>