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8" r:id="rId11"/>
    <p:sldId id="271" r:id="rId12"/>
    <p:sldId id="272" r:id="rId13"/>
    <p:sldId id="273" r:id="rId14"/>
    <p:sldId id="274" r:id="rId15"/>
    <p:sldId id="275" r:id="rId16"/>
    <p:sldId id="276" r:id="rId17"/>
    <p:sldId id="277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A0F5679-5EBB-4AC2-8461-758471A7826C}">
          <p14:sldIdLst>
            <p14:sldId id="257"/>
            <p14:sldId id="258"/>
            <p14:sldId id="259"/>
            <p14:sldId id="260"/>
            <p14:sldId id="261"/>
            <p14:sldId id="262"/>
            <p14:sldId id="264"/>
            <p14:sldId id="265"/>
            <p14:sldId id="266"/>
            <p14:sldId id="268"/>
            <p14:sldId id="271"/>
            <p14:sldId id="272"/>
            <p14:sldId id="273"/>
            <p14:sldId id="274"/>
            <p14:sldId id="275"/>
            <p14:sldId id="276"/>
          </p14:sldIdLst>
        </p14:section>
        <p14:section name="Раздел без заголовка" id="{985E6A85-4326-4F62-A094-4BA2D5BCC38C}">
          <p14:sldIdLst>
            <p14:sldId id="27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0101"/>
    <a:srgbClr val="860000"/>
    <a:srgbClr val="960000"/>
    <a:srgbClr val="990000"/>
    <a:srgbClr val="C7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85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E3F420-3A41-4FBA-A29E-7C57C24DE1EE}" type="datetimeFigureOut">
              <a:rPr lang="ru-RU" smtClean="0"/>
              <a:pPr>
                <a:defRPr/>
              </a:pPr>
              <a:t>14.01.2019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D247D4-017F-4EE4-B53F-9E6C51E89E1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C1F81D-CE0E-4A18-9C7C-8515A7A52CE9}" type="datetimeFigureOut">
              <a:rPr lang="ru-RU" smtClean="0"/>
              <a:pPr>
                <a:defRPr/>
              </a:pPr>
              <a:t>14.01.2019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F16216-C422-40C6-8059-DF8D146328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5FD4F-D876-403B-B02F-EE2716087B46}" type="datetimeFigureOut">
              <a:rPr lang="ru-RU" smtClean="0"/>
              <a:pPr>
                <a:defRPr/>
              </a:pPr>
              <a:t>14.01.2019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ACFD49-4D41-46FD-8117-7A99CDD1C29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5CDCDC-9D5D-41FC-B219-A57EB0F79600}" type="datetimeFigureOut">
              <a:rPr lang="ru-RU" smtClean="0"/>
              <a:pPr>
                <a:defRPr/>
              </a:pPr>
              <a:t>14.01.2019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580356-8DDA-4DB5-A1E6-83D9140C59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D82FE9-A1C1-4D68-AF7F-F636846A6F09}" type="datetimeFigureOut">
              <a:rPr lang="ru-RU" smtClean="0"/>
              <a:pPr>
                <a:defRPr/>
              </a:pPr>
              <a:t>14.01.2019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AB9097-F7BC-44E8-B805-B7585762187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89A26E-0C9C-414B-9EE4-35B72B215883}" type="datetimeFigureOut">
              <a:rPr lang="ru-RU" smtClean="0"/>
              <a:pPr>
                <a:defRPr/>
              </a:pPr>
              <a:t>14.01.2019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2FC02F-CDF7-4E6E-9295-403DA39A16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8B52E8-961A-47B1-933B-9D832BA3C5FC}" type="datetimeFigureOut">
              <a:rPr lang="ru-RU" smtClean="0"/>
              <a:pPr>
                <a:defRPr/>
              </a:pPr>
              <a:t>14.01.2019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4EF738-5705-4B88-82AD-F975361C8D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166861-6777-4BC6-871E-99F968F18F08}" type="datetimeFigureOut">
              <a:rPr lang="ru-RU" smtClean="0"/>
              <a:pPr>
                <a:defRPr/>
              </a:pPr>
              <a:t>14.01.2019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A036D3-6AA2-4107-A68E-1B42AC3BDDD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F5E88A-5D75-48DD-895D-2D27476CAF3D}" type="datetimeFigureOut">
              <a:rPr lang="ru-RU" smtClean="0"/>
              <a:pPr>
                <a:defRPr/>
              </a:pPr>
              <a:t>14.01.2019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4AE5DB-91E2-4A93-9B19-61E7BB8F154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B344C3-8BA8-439B-B5DF-97511B83AD9E}" type="datetimeFigureOut">
              <a:rPr lang="ru-RU" smtClean="0"/>
              <a:pPr>
                <a:defRPr/>
              </a:pPr>
              <a:t>14.01.2019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3ED5E8-8203-48A0-AE14-2151B0AA8D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1C5E44-4C6C-4501-99A3-340BA41C2B9A}" type="datetimeFigureOut">
              <a:rPr lang="ru-RU" smtClean="0"/>
              <a:pPr>
                <a:defRPr/>
              </a:pPr>
              <a:t>14.01.2019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9D8C14-8E32-4310-89AB-E868779C76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4E139C5-B3A4-4C16-83F9-C7BA0C977529}" type="datetimeFigureOut">
              <a:rPr lang="ru-RU" smtClean="0"/>
              <a:pPr>
                <a:defRPr/>
              </a:pPr>
              <a:t>14.01.2019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fld id="{CA701943-20E5-4B58-B0F5-9B84F881F9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42988" y="188913"/>
            <a:ext cx="7850187" cy="6526212"/>
          </a:xfrm>
          <a:prstGeom prst="round2DiagRect">
            <a:avLst/>
          </a:prstGeom>
          <a:solidFill>
            <a:schemeClr val="accent3">
              <a:lumMod val="75000"/>
            </a:schemeClr>
          </a:solidFill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Инновационные образовательные технологии в современной школе </a:t>
            </a:r>
            <a:r>
              <a:rPr lang="en-US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en-US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на уроках английского языка</a:t>
            </a:r>
            <a:r>
              <a:rPr lang="en-US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br>
              <a:rPr lang="en-US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effectLst/>
                <a:latin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/>
                <a:latin typeface="Times New Roman" pitchFamily="18" charset="0"/>
              </a:rPr>
            </a:br>
            <a:r>
              <a:rPr lang="ru-RU" sz="1600" b="1" i="1" dirty="0" smtClean="0">
                <a:solidFill>
                  <a:srgbClr val="002060"/>
                </a:solidFill>
                <a:effectLst/>
                <a:latin typeface="Times New Roman" pitchFamily="18" charset="0"/>
              </a:rPr>
              <a:t/>
            </a:r>
            <a:br>
              <a:rPr lang="ru-RU" sz="1600" b="1" i="1" dirty="0" smtClean="0">
                <a:solidFill>
                  <a:srgbClr val="002060"/>
                </a:solidFill>
                <a:effectLst/>
                <a:latin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effectLst/>
                <a:latin typeface="Times New Roman" pitchFamily="18" charset="0"/>
              </a:rPr>
            </a:br>
            <a:endParaRPr lang="ru-RU" sz="1600" b="1" i="1" dirty="0" smtClean="0">
              <a:solidFill>
                <a:schemeClr val="tx2">
                  <a:lumMod val="50000"/>
                </a:schemeClr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076056" y="4365103"/>
            <a:ext cx="3384376" cy="20574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/>
          </a:p>
          <a:p>
            <a:pPr algn="ctr"/>
            <a:r>
              <a:rPr lang="ru-RU" sz="1400" b="1" dirty="0" err="1" smtClean="0">
                <a:solidFill>
                  <a:srgbClr val="002060"/>
                </a:solidFill>
              </a:rPr>
              <a:t>Данзанова</a:t>
            </a:r>
            <a:r>
              <a:rPr lang="ru-RU" sz="1400" b="1" dirty="0" smtClean="0">
                <a:solidFill>
                  <a:srgbClr val="002060"/>
                </a:solidFill>
              </a:rPr>
              <a:t> Ирина Васильевна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Учитель английского языка МБОУ ООШ с. </a:t>
            </a:r>
            <a:r>
              <a:rPr lang="ru-RU" sz="1400" b="1" dirty="0" err="1" smtClean="0">
                <a:solidFill>
                  <a:srgbClr val="002060"/>
                </a:solidFill>
              </a:rPr>
              <a:t>Иннокентьевка</a:t>
            </a:r>
            <a:endParaRPr lang="ru-RU" sz="1400" dirty="0">
              <a:solidFill>
                <a:srgbClr val="002060"/>
              </a:solidFill>
            </a:endParaRPr>
          </a:p>
          <a:p>
            <a:pPr algn="ctr"/>
            <a:endParaRPr lang="ru-RU" sz="1400" b="1" dirty="0"/>
          </a:p>
        </p:txBody>
      </p:sp>
      <p:pic>
        <p:nvPicPr>
          <p:cNvPr id="3" name="Picture 2" descr="D:\учитель года\ФОТО\Screenshot_2018-12-14-09-13-23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852936"/>
            <a:ext cx="3168352" cy="356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Click="0" advTm="600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3568" y="2996952"/>
            <a:ext cx="7632848" cy="2952328"/>
          </a:xfrm>
          <a:prstGeom prst="round2Diag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    </a:t>
            </a:r>
          </a:p>
          <a:p>
            <a:pPr marL="342900" indent="-342900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200" b="1" dirty="0" smtClean="0">
                <a:solidFill>
                  <a:srgbClr val="002060"/>
                </a:solidFill>
              </a:rPr>
              <a:t>помогают реализовать личностно-ориентированный подход в обучении</a:t>
            </a:r>
          </a:p>
          <a:p>
            <a:pPr marL="342900" indent="-342900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200" b="1" dirty="0" smtClean="0">
                <a:solidFill>
                  <a:srgbClr val="002060"/>
                </a:solidFill>
              </a:rPr>
              <a:t> обеспечивают индивидуализацию и дифференциацию обучения с учётом способностей детей, их уровня обученности, склонностей и </a:t>
            </a:r>
            <a:r>
              <a:rPr lang="ru-RU" sz="2200" b="1" dirty="0" err="1" smtClean="0">
                <a:solidFill>
                  <a:srgbClr val="002060"/>
                </a:solidFill>
              </a:rPr>
              <a:t>т.д</a:t>
            </a:r>
            <a:r>
              <a:rPr lang="ru-RU" sz="2200" b="1" dirty="0" smtClean="0">
                <a:solidFill>
                  <a:srgbClr val="002060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§"/>
              <a:defRPr/>
            </a:pPr>
            <a:r>
              <a:rPr lang="ru-RU" sz="2200" b="1" dirty="0" smtClean="0">
                <a:solidFill>
                  <a:srgbClr val="002060"/>
                </a:solidFill>
              </a:rPr>
              <a:t>визуальная насыщенность </a:t>
            </a:r>
            <a:r>
              <a:rPr lang="ru-RU" sz="2200" b="1" dirty="0">
                <a:solidFill>
                  <a:srgbClr val="002060"/>
                </a:solidFill>
              </a:rPr>
              <a:t>учебного материала делает его ярким,  убедительным и способствует интенсификации процесса его </a:t>
            </a:r>
            <a:r>
              <a:rPr lang="ru-RU" sz="2200" b="1" dirty="0" smtClean="0">
                <a:solidFill>
                  <a:srgbClr val="002060"/>
                </a:solidFill>
              </a:rPr>
              <a:t>усвоения</a:t>
            </a:r>
          </a:p>
          <a:p>
            <a:pPr marL="342900" indent="-342900">
              <a:buFontTx/>
              <a:buChar char="-"/>
              <a:defRPr/>
            </a:pP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27584" y="682039"/>
            <a:ext cx="7416824" cy="9144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Уроки с использованием 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презентаций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Microsoft Power Point</a:t>
            </a:r>
            <a:r>
              <a:rPr lang="ru-RU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8568952" cy="1152128"/>
          </a:xfrm>
          <a:prstGeom prst="horizontalScroll">
            <a:avLst/>
          </a:prstGeom>
          <a:solidFill>
            <a:schemeClr val="accent3">
              <a:lumMod val="75000"/>
            </a:schemeClr>
          </a:solidFill>
          <a:ln w="38100">
            <a:solidFill>
              <a:schemeClr val="tx2"/>
            </a:solidFill>
          </a:ln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200" b="1" dirty="0">
                <a:ln w="11430"/>
                <a:solidFill>
                  <a:srgbClr val="86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  <a:t>Использование компьютерной презентации на уроке позволяет:</a:t>
            </a:r>
            <a:br>
              <a:rPr lang="ru-RU" sz="2200" b="1" dirty="0">
                <a:ln w="11430"/>
                <a:solidFill>
                  <a:srgbClr val="86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</a:rPr>
            </a:br>
            <a:endParaRPr lang="ru-RU" sz="2200" b="1" dirty="0">
              <a:ln w="11430"/>
              <a:solidFill>
                <a:srgbClr val="86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547664" y="1340768"/>
            <a:ext cx="6336704" cy="4752528"/>
          </a:xfrm>
          <a:prstGeom prst="round2Diag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ru-RU" b="1" dirty="0" smtClean="0"/>
              <a:t> </a:t>
            </a:r>
            <a:r>
              <a:rPr lang="ru-RU" b="1" i="1" dirty="0" smtClean="0">
                <a:solidFill>
                  <a:srgbClr val="002060"/>
                </a:solidFill>
              </a:rPr>
              <a:t>воздействовать </a:t>
            </a:r>
            <a:r>
              <a:rPr lang="ru-RU" b="1" i="1" dirty="0">
                <a:solidFill>
                  <a:srgbClr val="002060"/>
                </a:solidFill>
              </a:rPr>
              <a:t>сразу на  несколько видов памяти: зрительную, слуховую, эмоциональную и в некоторых случаях моторную.</a:t>
            </a:r>
          </a:p>
          <a:p>
            <a:pPr marL="457200" indent="-457200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b="1" i="1" dirty="0" smtClean="0">
                <a:solidFill>
                  <a:srgbClr val="002060"/>
                </a:solidFill>
              </a:rPr>
              <a:t> повысить мотивацию учащихся;</a:t>
            </a:r>
          </a:p>
          <a:p>
            <a:pPr marL="457200" indent="-457200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b="1" i="1" dirty="0" smtClean="0">
                <a:solidFill>
                  <a:srgbClr val="002060"/>
                </a:solidFill>
              </a:rPr>
              <a:t> использовать большое количество иллюстративного материала;</a:t>
            </a:r>
          </a:p>
          <a:p>
            <a:pPr marL="457200" indent="-457200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b="1" i="1" dirty="0" smtClean="0">
                <a:solidFill>
                  <a:srgbClr val="002060"/>
                </a:solidFill>
              </a:rPr>
              <a:t>интенсифицировать урок, исключив время для написания материала на доске;</a:t>
            </a:r>
          </a:p>
          <a:p>
            <a:pPr marL="457200" indent="-457200" eaLnBrk="1" fontAlgn="auto" hangingPunct="1"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b="1" i="1" dirty="0" smtClean="0">
                <a:solidFill>
                  <a:srgbClr val="002060"/>
                </a:solidFill>
              </a:rPr>
              <a:t>вовлечь учащихся в самостоятельный процесс обучения, что особенно важно для развития их общеучебных навыков.  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136904" cy="1080120"/>
          </a:xfrm>
          <a:prstGeom prst="plaqu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  </a:t>
            </a:r>
            <a:r>
              <a:rPr lang="ru-RU" sz="2700" b="1" dirty="0" smtClean="0">
                <a:ln w="11430"/>
                <a:solidFill>
                  <a:srgbClr val="96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Мультимедийная презентация на уроке  </a:t>
            </a:r>
            <a:br>
              <a:rPr lang="ru-RU" sz="2700" b="1" dirty="0" smtClean="0">
                <a:ln w="11430"/>
                <a:solidFill>
                  <a:srgbClr val="96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2700" b="1" dirty="0" smtClean="0">
                <a:ln w="11430"/>
                <a:solidFill>
                  <a:srgbClr val="96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как методический прием  </a:t>
            </a:r>
            <a:r>
              <a:rPr lang="ru-RU" sz="27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 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556793"/>
            <a:ext cx="7992888" cy="4608512"/>
          </a:xfrm>
          <a:prstGeom prst="round2Diag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ru-RU" sz="2400" b="1" i="1" dirty="0" smtClean="0">
                <a:solidFill>
                  <a:srgbClr val="860000"/>
                </a:solidFill>
              </a:rPr>
              <a:t>Методика использования </a:t>
            </a:r>
          </a:p>
          <a:p>
            <a:pPr marL="0" indent="0" algn="ctr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ru-RU" sz="2400" b="1" i="1" dirty="0" smtClean="0">
                <a:solidFill>
                  <a:srgbClr val="860000"/>
                </a:solidFill>
              </a:rPr>
              <a:t>мультимедиа технологий предполагает:</a:t>
            </a:r>
          </a:p>
          <a:p>
            <a:pPr marL="0" indent="0" algn="ctr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ru-RU" sz="2400" b="1" i="1" dirty="0" smtClean="0">
              <a:solidFill>
                <a:srgbClr val="C00000"/>
              </a:solidFill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b="1" i="1" dirty="0" smtClean="0">
                <a:solidFill>
                  <a:srgbClr val="002060"/>
                </a:solidFill>
              </a:rPr>
              <a:t>  совершенствование системы управления обучением на различных этапах урока;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b="1" i="1" dirty="0" smtClean="0">
                <a:solidFill>
                  <a:srgbClr val="002060"/>
                </a:solidFill>
              </a:rPr>
              <a:t> усиление мотивации учения;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b="1" i="1" dirty="0" smtClean="0">
                <a:solidFill>
                  <a:srgbClr val="002060"/>
                </a:solidFill>
              </a:rPr>
              <a:t>улучшение качества обучения и воспитания, что повысит информационную культуру учащихся;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400" b="1" i="1" dirty="0" smtClean="0">
                <a:solidFill>
                  <a:srgbClr val="002060"/>
                </a:solidFill>
              </a:rPr>
              <a:t>повышение уровня подготовки учащихся в области современных информационных технологий; демонстрацию возможностей компьютера, не только как средства для игры  </a:t>
            </a: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98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98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5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884096" cy="936104"/>
          </a:xfrm>
          <a:prstGeom prst="round2Diag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n w="11430"/>
                <a:solidFill>
                  <a:srgbClr val="86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Использование мультимедийных презентационных технологий для решения педагогических задач</a:t>
            </a:r>
          </a:p>
        </p:txBody>
      </p:sp>
      <p:sp>
        <p:nvSpPr>
          <p:cNvPr id="43011" name="Rectangle 6"/>
          <p:cNvSpPr>
            <a:spLocks noGrp="1" noChangeArrowheads="1"/>
          </p:cNvSpPr>
          <p:nvPr>
            <p:ph idx="1"/>
          </p:nvPr>
        </p:nvSpPr>
        <p:spPr>
          <a:xfrm>
            <a:off x="1259632" y="1196752"/>
            <a:ext cx="6840538" cy="4824536"/>
          </a:xfrm>
          <a:prstGeom prst="round2Diag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</a:rPr>
              <a:t>дефицит источников учебного материала;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</a:rPr>
              <a:t>возможность представления в мультимедийной форме уникальных информационных материалов (картин, рукописей, видеофрагментов, звукозаписей и др.);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</a:rPr>
              <a:t>необходимость систематизации и структурного представления учебного материала;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</a:rPr>
              <a:t>визуализация изучаемых явлений, процессов и взаимосвязей между объектами;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</a:rPr>
              <a:t>необходимость работы с моделями изучаемых объектов, явлений или процессов с целью исследования их свойств и др. </a:t>
            </a: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30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0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0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0"/>
            <a:ext cx="8784976" cy="1285875"/>
          </a:xfrm>
          <a:prstGeom prst="horizontalScroll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n w="11430"/>
                <a:solidFill>
                  <a:srgbClr val="86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Мультимедийные уроки помогают решить следующие дидактические задачи</a:t>
            </a:r>
            <a:r>
              <a:rPr lang="ru-RU" sz="2400" b="1" dirty="0" smtClean="0">
                <a:ln w="11430"/>
                <a:solidFill>
                  <a:srgbClr val="86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: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1340768"/>
            <a:ext cx="8703777" cy="5357812"/>
          </a:xfrm>
          <a:prstGeom prst="round2Diag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</a:rPr>
              <a:t>усвоить базовые знания по предмету;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ru-RU" sz="1800" b="1" i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</a:rPr>
              <a:t>систематизировать усвоенные знания;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ru-RU" sz="1800" b="1" i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</a:rPr>
              <a:t>сформировать навыки самоконтроля;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ru-RU" sz="1800" b="1" i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</a:rPr>
              <a:t>сформировать мотивацию к учению в целом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</a:rPr>
              <a:t>оказать учебно-методическую помощь учащимся в самостоятельной работе над учебным материалом 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ru-RU" sz="1800" b="1" i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sz="1800" b="1" i="1" dirty="0" smtClean="0">
                <a:solidFill>
                  <a:schemeClr val="tx1"/>
                </a:solidFill>
                <a:latin typeface="Times New Roman" pitchFamily="18" charset="0"/>
              </a:rPr>
              <a:t>При использовании на уроке мультимедийных презентаций структура урока принципиально не изменяется. В нем по-прежнему сохраняются все основные этапы, изменятся,    возможно, только их временные характеристики</a:t>
            </a:r>
            <a:r>
              <a:rPr lang="ru-RU" sz="1800" b="1" i="1" dirty="0" smtClean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bg/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0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40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40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3999" cy="1556792"/>
          </a:xfrm>
          <a:prstGeom prst="horizontalScroll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latin typeface="Times New Roman" pitchFamily="18" charset="0"/>
              </a:rPr>
              <a:t>При использовании презентации необходимо:</a:t>
            </a:r>
            <a:endParaRPr lang="ru-RU" sz="2400" b="1" u="sng" dirty="0" smtClean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1557338"/>
            <a:ext cx="7920880" cy="5184775"/>
          </a:xfrm>
          <a:prstGeom prst="round2Diag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</a:rPr>
              <a:t>ориентироваться на развитие мыслительных (умственных) способностей ребенка, т.е. развитие наблюдательности, ассоциативности, сравнения, аналогии, выделения главного, обобщения, воображения и т.п.;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sz="2200" b="1" i="1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200" b="1" i="1" dirty="0" smtClean="0">
                <a:solidFill>
                  <a:schemeClr val="tx1"/>
                </a:solidFill>
                <a:latin typeface="Times New Roman" pitchFamily="18" charset="0"/>
              </a:rPr>
              <a:t>дать возможность успешно работать на уроке с применением компьютерных технологий и сильным, и средним, и слабым учащимся</a:t>
            </a:r>
            <a:r>
              <a:rPr lang="ru-RU" sz="2200" b="1" i="1" dirty="0" smtClean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05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05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0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763688" y="2204864"/>
            <a:ext cx="5365750" cy="2592685"/>
          </a:xfrm>
          <a:prstGeom prst="cloudCallou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rgbClr val="002060"/>
            </a:solidFill>
          </a:ln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  <a:t>Thank you for your attention!</a:t>
            </a:r>
            <a:br>
              <a:rPr lang="en-US" sz="2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 Black" pitchFamily="34" charset="0"/>
              </a:rPr>
            </a:br>
            <a:endParaRPr lang="ru-RU" sz="2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 Black" pitchFamily="34" charset="0"/>
            </a:endParaRPr>
          </a:p>
        </p:txBody>
      </p:sp>
      <p:pic>
        <p:nvPicPr>
          <p:cNvPr id="5" name="Рисунок 4" descr="super_smilies083.gif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71800" y="4339403"/>
            <a:ext cx="1174998" cy="1174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0092.gif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56176" y="4437112"/>
            <a:ext cx="13335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1600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8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8" presetClass="exit" presetSubtype="1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strips(downLeft)">
                                      <p:cBhvr>
                                        <p:cTn id="3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772816"/>
            <a:ext cx="7488832" cy="403244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85800"/>
            <a:ext cx="8136904" cy="510952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smtClean="0">
                <a:solidFill>
                  <a:srgbClr val="ED0101"/>
                </a:solidFill>
              </a:rPr>
              <a:t>Преимущества работы с компьютером и его бесспорные достоинства</a:t>
            </a:r>
            <a:endParaRPr lang="ru-RU" sz="2000" b="1" dirty="0">
              <a:solidFill>
                <a:srgbClr val="ED01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76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42875" y="404664"/>
            <a:ext cx="8821613" cy="1512168"/>
          </a:xfrm>
          <a:prstGeom prst="horizontalScroll">
            <a:avLst>
              <a:gd name="adj" fmla="val 125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2060"/>
            </a:solidFill>
            <a:round/>
          </a:ln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Без коренного пересмотра целей образования и системы организации работы школы, школьникам сложно адаптироваться к новым социальным условиям и «информационному взрыву».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388" y="2060848"/>
            <a:ext cx="8964612" cy="4176464"/>
          </a:xfrm>
          <a:prstGeom prst="wave">
            <a:avLst>
              <a:gd name="adj1" fmla="val 12500"/>
              <a:gd name="adj2" fmla="val 1194"/>
            </a:avLst>
          </a:prstGeom>
          <a:solidFill>
            <a:schemeClr val="accent3">
              <a:lumMod val="75000"/>
            </a:schemeClr>
          </a:solidFill>
          <a:ln w="38100">
            <a:solidFill>
              <a:srgbClr val="6950B0"/>
            </a:solidFill>
          </a:ln>
        </p:spPr>
        <p:txBody>
          <a:bodyPr>
            <a:normAutofit/>
          </a:bodyPr>
          <a:lstStyle/>
          <a:p>
            <a:pPr>
              <a:buFont typeface="Wingdings 2"/>
              <a:buChar char=""/>
              <a:defRPr/>
            </a:pPr>
            <a:r>
              <a:rPr lang="ru-RU" b="1" dirty="0" smtClean="0">
                <a:solidFill>
                  <a:srgbClr val="002060"/>
                </a:solidFill>
              </a:rPr>
              <a:t>В новых социальных условиях </a:t>
            </a:r>
            <a:r>
              <a:rPr lang="ru-RU" sz="2400" b="1" dirty="0" smtClean="0">
                <a:solidFill>
                  <a:srgbClr val="002060"/>
                </a:solidFill>
              </a:rPr>
              <a:t>одним из важных направлений в системе образования в школе становится разработка и внедрение </a:t>
            </a:r>
            <a:r>
              <a:rPr lang="ru-RU" sz="2400" b="1" dirty="0" smtClean="0">
                <a:solidFill>
                  <a:srgbClr val="C00000"/>
                </a:solidFill>
              </a:rPr>
              <a:t>педагогических технологий</a:t>
            </a:r>
            <a:r>
              <a:rPr lang="ru-RU" sz="2400" b="1" dirty="0" smtClean="0">
                <a:solidFill>
                  <a:srgbClr val="002060"/>
                </a:solidFill>
              </a:rPr>
              <a:t>,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соответствующих требованиям времени.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863" y="1196752"/>
            <a:ext cx="9036050" cy="1728192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b="1" i="1" u="sng" dirty="0" smtClean="0">
                <a:solidFill>
                  <a:srgbClr val="C00000"/>
                </a:solidFill>
              </a:rPr>
              <a:t>Педагогическая</a:t>
            </a:r>
            <a:r>
              <a:rPr lang="ru-RU" sz="2000" b="1" i="1" dirty="0" smtClean="0">
                <a:solidFill>
                  <a:srgbClr val="C00000"/>
                </a:solidFill>
              </a:rPr>
              <a:t> </a:t>
            </a:r>
            <a:r>
              <a:rPr lang="ru-RU" sz="2000" b="1" i="1" u="sng" dirty="0" smtClean="0">
                <a:solidFill>
                  <a:srgbClr val="C00000"/>
                </a:solidFill>
              </a:rPr>
              <a:t>технология</a:t>
            </a:r>
            <a:r>
              <a:rPr lang="ru-RU" sz="2000" b="1" i="1" dirty="0" smtClean="0"/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– это интегративный процесс, включающий способы организации деятельности учеников для анализа проблем и управления их решением, охватывающих все аспекты усвоения знаний.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1763688" y="476672"/>
            <a:ext cx="5616624" cy="576064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Педагогическая технология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2052" name="Picture 4" descr="C:\Users\BFK\Desktop\IMG_50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94511"/>
            <a:ext cx="2722274" cy="20418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ученик\Desktop\данзанова фото\20181226_1312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284984"/>
            <a:ext cx="5544616" cy="2895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8928992" cy="648072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38100">
            <a:solidFill>
              <a:srgbClr val="002060"/>
            </a:solidFill>
          </a:ln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Признаки </a:t>
            </a:r>
            <a:r>
              <a:rPr lang="ru-RU" sz="2400" dirty="0" smtClean="0">
                <a:solidFill>
                  <a:srgbClr val="C00000"/>
                </a:solidFill>
              </a:rPr>
              <a:t>педагогической технологии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412776"/>
            <a:ext cx="7488832" cy="4536504"/>
          </a:xfrm>
          <a:prstGeom prst="round2Diag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1. Чёткая, последовательная педагогическая, дидактическая разработка целей обучения, воспитания;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2. Структурирование, упорядочение, уплотнение информации, подлежащей усвоению;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3.Комплексное применение дидактических, технических, в том числе и компьютерных средств обучения и контроля;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4. Усиление, насколько это возможно, диагностических функций обучения и воспитания;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5.Гарантированность достаточно высокого уровня качества обучения.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609600" y="152400"/>
            <a:ext cx="82296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685800" y="381000"/>
            <a:ext cx="7924800" cy="46166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                </a:t>
            </a:r>
            <a:r>
              <a:rPr lang="ru-RU" sz="2400" b="1" dirty="0" smtClean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КЛАССИФИКАЦИЯ   </a:t>
            </a:r>
            <a:r>
              <a:rPr lang="ru-RU" sz="24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</a:rPr>
              <a:t>ТЕХНОЛОГИЙ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485910" y="1383738"/>
            <a:ext cx="22098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3276600" y="1371600"/>
            <a:ext cx="24384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6019800" y="1371600"/>
            <a:ext cx="2895600" cy="8334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838200" y="2420939"/>
            <a:ext cx="3316288" cy="795336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5029200" y="2420938"/>
            <a:ext cx="3276600" cy="678436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533400" y="3429001"/>
            <a:ext cx="2886075" cy="93610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3733864" y="3390900"/>
            <a:ext cx="2290763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6456492" y="3379436"/>
            <a:ext cx="23622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14348" name="Rectangle 12"/>
          <p:cNvSpPr>
            <a:spLocks noChangeArrowheads="1"/>
          </p:cNvSpPr>
          <p:nvPr/>
        </p:nvSpPr>
        <p:spPr bwMode="auto">
          <a:xfrm>
            <a:off x="914400" y="4581128"/>
            <a:ext cx="3505200" cy="864096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14349" name="Rectangle 13"/>
          <p:cNvSpPr>
            <a:spLocks noChangeArrowheads="1"/>
          </p:cNvSpPr>
          <p:nvPr/>
        </p:nvSpPr>
        <p:spPr bwMode="auto">
          <a:xfrm>
            <a:off x="5180012" y="4581128"/>
            <a:ext cx="3278188" cy="818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14350" name="Rectangle 14"/>
          <p:cNvSpPr>
            <a:spLocks noChangeArrowheads="1"/>
          </p:cNvSpPr>
          <p:nvPr/>
        </p:nvSpPr>
        <p:spPr bwMode="auto">
          <a:xfrm>
            <a:off x="1676400" y="5649773"/>
            <a:ext cx="29718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14351" name="Rectangle 15"/>
          <p:cNvSpPr>
            <a:spLocks noChangeArrowheads="1"/>
          </p:cNvSpPr>
          <p:nvPr/>
        </p:nvSpPr>
        <p:spPr bwMode="auto">
          <a:xfrm>
            <a:off x="4856292" y="5649773"/>
            <a:ext cx="32004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Franklin Gothic Book" pitchFamily="34" charset="0"/>
            </a:endParaRPr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617672" y="1429543"/>
            <a:ext cx="1946275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1600" b="1" dirty="0"/>
              <a:t>По уровню применения</a:t>
            </a: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3483679" y="1412875"/>
            <a:ext cx="216058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1600" b="1" dirty="0"/>
              <a:t>По философской основе</a:t>
            </a:r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6103938" y="1469340"/>
            <a:ext cx="2735262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1600" b="1" dirty="0"/>
              <a:t>По ведущему фактору психического развития</a:t>
            </a: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876300" y="2514599"/>
            <a:ext cx="3191644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1400" b="1" dirty="0"/>
              <a:t>По характеру содержания и структуре</a:t>
            </a:r>
          </a:p>
        </p:txBody>
      </p:sp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5181600" y="2590879"/>
            <a:ext cx="2971800" cy="33855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1600" b="1" dirty="0"/>
              <a:t>По организационным формам</a:t>
            </a:r>
          </a:p>
        </p:txBody>
      </p:sp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748417" y="3538835"/>
            <a:ext cx="2519362" cy="7386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1400" b="1" dirty="0"/>
              <a:t>По типу управления познавательной деятельностью</a:t>
            </a:r>
          </a:p>
        </p:txBody>
      </p:sp>
      <p:sp>
        <p:nvSpPr>
          <p:cNvPr id="9238" name="Text Box 22"/>
          <p:cNvSpPr txBox="1">
            <a:spLocks noChangeArrowheads="1"/>
          </p:cNvSpPr>
          <p:nvPr/>
        </p:nvSpPr>
        <p:spPr bwMode="auto">
          <a:xfrm>
            <a:off x="3835464" y="3676650"/>
            <a:ext cx="2089150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1400" b="1" dirty="0"/>
              <a:t>По подходу к ребенку</a:t>
            </a:r>
          </a:p>
        </p:txBody>
      </p:sp>
      <p:sp>
        <p:nvSpPr>
          <p:cNvPr id="9239" name="Text Box 23"/>
          <p:cNvSpPr txBox="1">
            <a:spLocks noChangeArrowheads="1"/>
          </p:cNvSpPr>
          <p:nvPr/>
        </p:nvSpPr>
        <p:spPr bwMode="auto">
          <a:xfrm>
            <a:off x="6526213" y="3629367"/>
            <a:ext cx="2160587" cy="30777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1400" b="1" dirty="0"/>
              <a:t>По концепции усвоения</a:t>
            </a:r>
          </a:p>
        </p:txBody>
      </p:sp>
      <p:sp>
        <p:nvSpPr>
          <p:cNvPr id="9240" name="Text Box 24"/>
          <p:cNvSpPr txBox="1">
            <a:spLocks noChangeArrowheads="1"/>
          </p:cNvSpPr>
          <p:nvPr/>
        </p:nvSpPr>
        <p:spPr bwMode="auto">
          <a:xfrm>
            <a:off x="1042988" y="4712494"/>
            <a:ext cx="3313112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1600" b="1" dirty="0"/>
              <a:t>По ориентации на личностные структуры</a:t>
            </a:r>
          </a:p>
        </p:txBody>
      </p:sp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5364163" y="4724400"/>
            <a:ext cx="2952750" cy="33855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1600" b="1" dirty="0"/>
              <a:t>По  преобладающему методу</a:t>
            </a:r>
          </a:p>
        </p:txBody>
      </p:sp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1782623" y="5745816"/>
            <a:ext cx="2663825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1600" b="1" dirty="0"/>
              <a:t>По категории обучающихся</a:t>
            </a:r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5029200" y="5745816"/>
            <a:ext cx="2819400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1600" b="1" dirty="0"/>
              <a:t>По направлению модернизации</a:t>
            </a:r>
          </a:p>
        </p:txBody>
      </p:sp>
      <p:sp>
        <p:nvSpPr>
          <p:cNvPr id="11292" name="Line 28"/>
          <p:cNvSpPr>
            <a:spLocks noChangeShapeType="1"/>
          </p:cNvSpPr>
          <p:nvPr/>
        </p:nvSpPr>
        <p:spPr bwMode="auto">
          <a:xfrm>
            <a:off x="1752600" y="1066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293" name="Line 29"/>
          <p:cNvSpPr>
            <a:spLocks noChangeShapeType="1"/>
          </p:cNvSpPr>
          <p:nvPr/>
        </p:nvSpPr>
        <p:spPr bwMode="auto">
          <a:xfrm>
            <a:off x="4419600" y="1066800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294" name="Line 30"/>
          <p:cNvSpPr>
            <a:spLocks noChangeShapeType="1"/>
          </p:cNvSpPr>
          <p:nvPr/>
        </p:nvSpPr>
        <p:spPr bwMode="auto">
          <a:xfrm>
            <a:off x="7086600" y="1066800"/>
            <a:ext cx="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295" name="Line 31"/>
          <p:cNvSpPr>
            <a:spLocks noChangeShapeType="1"/>
          </p:cNvSpPr>
          <p:nvPr/>
        </p:nvSpPr>
        <p:spPr bwMode="auto">
          <a:xfrm>
            <a:off x="2971800" y="1066800"/>
            <a:ext cx="15875" cy="13541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cxnSp>
        <p:nvCxnSpPr>
          <p:cNvPr id="11296" name="AutoShape 32"/>
          <p:cNvCxnSpPr>
            <a:cxnSpLocks noChangeShapeType="1"/>
            <a:endCxn id="14346" idx="0"/>
          </p:cNvCxnSpPr>
          <p:nvPr/>
        </p:nvCxnSpPr>
        <p:spPr bwMode="auto">
          <a:xfrm rot="5400000">
            <a:off x="4268852" y="1487487"/>
            <a:ext cx="2514600" cy="1292225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4369" name="Line 33"/>
          <p:cNvSpPr>
            <a:spLocks noChangeShapeType="1"/>
          </p:cNvSpPr>
          <p:nvPr/>
        </p:nvSpPr>
        <p:spPr bwMode="auto">
          <a:xfrm flipH="1">
            <a:off x="228600" y="609600"/>
            <a:ext cx="381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98" name="Line 34"/>
          <p:cNvSpPr>
            <a:spLocks noChangeShapeType="1"/>
          </p:cNvSpPr>
          <p:nvPr/>
        </p:nvSpPr>
        <p:spPr bwMode="auto">
          <a:xfrm>
            <a:off x="228600" y="609600"/>
            <a:ext cx="0" cy="5715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71" name="Line 35"/>
          <p:cNvSpPr>
            <a:spLocks noChangeShapeType="1"/>
          </p:cNvSpPr>
          <p:nvPr/>
        </p:nvSpPr>
        <p:spPr bwMode="auto">
          <a:xfrm>
            <a:off x="228600" y="6324600"/>
            <a:ext cx="11430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72" name="Line 36"/>
          <p:cNvSpPr>
            <a:spLocks noChangeShapeType="1"/>
          </p:cNvSpPr>
          <p:nvPr/>
        </p:nvSpPr>
        <p:spPr bwMode="auto">
          <a:xfrm>
            <a:off x="228600" y="5181600"/>
            <a:ext cx="685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73" name="Line 37"/>
          <p:cNvSpPr>
            <a:spLocks noChangeShapeType="1"/>
          </p:cNvSpPr>
          <p:nvPr/>
        </p:nvSpPr>
        <p:spPr bwMode="auto">
          <a:xfrm>
            <a:off x="228600" y="3962400"/>
            <a:ext cx="304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74" name="Line 38"/>
          <p:cNvSpPr>
            <a:spLocks noChangeShapeType="1"/>
          </p:cNvSpPr>
          <p:nvPr/>
        </p:nvSpPr>
        <p:spPr bwMode="auto">
          <a:xfrm>
            <a:off x="9144000" y="2971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75" name="Line 39"/>
          <p:cNvSpPr>
            <a:spLocks noChangeShapeType="1"/>
          </p:cNvSpPr>
          <p:nvPr/>
        </p:nvSpPr>
        <p:spPr bwMode="auto">
          <a:xfrm>
            <a:off x="9144000" y="2971800"/>
            <a:ext cx="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76" name="Line 40"/>
          <p:cNvSpPr>
            <a:spLocks noChangeShapeType="1"/>
          </p:cNvSpPr>
          <p:nvPr/>
        </p:nvSpPr>
        <p:spPr bwMode="auto">
          <a:xfrm>
            <a:off x="8839200" y="609600"/>
            <a:ext cx="152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305" name="Line 41"/>
          <p:cNvSpPr>
            <a:spLocks noChangeShapeType="1"/>
          </p:cNvSpPr>
          <p:nvPr/>
        </p:nvSpPr>
        <p:spPr bwMode="auto">
          <a:xfrm>
            <a:off x="8991600" y="609600"/>
            <a:ext cx="0" cy="5562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78" name="Line 42"/>
          <p:cNvSpPr>
            <a:spLocks noChangeShapeType="1"/>
          </p:cNvSpPr>
          <p:nvPr/>
        </p:nvSpPr>
        <p:spPr bwMode="auto">
          <a:xfrm flipH="1">
            <a:off x="8382000" y="6172200"/>
            <a:ext cx="609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79" name="Line 43"/>
          <p:cNvSpPr>
            <a:spLocks noChangeShapeType="1"/>
          </p:cNvSpPr>
          <p:nvPr/>
        </p:nvSpPr>
        <p:spPr bwMode="auto">
          <a:xfrm flipH="1">
            <a:off x="8458200" y="5105400"/>
            <a:ext cx="533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80" name="Line 44"/>
          <p:cNvSpPr>
            <a:spLocks noChangeShapeType="1"/>
          </p:cNvSpPr>
          <p:nvPr/>
        </p:nvSpPr>
        <p:spPr bwMode="auto">
          <a:xfrm flipH="1">
            <a:off x="8534400" y="3962400"/>
            <a:ext cx="457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4381" name="Line 45"/>
          <p:cNvSpPr>
            <a:spLocks noChangeShapeType="1"/>
          </p:cNvSpPr>
          <p:nvPr/>
        </p:nvSpPr>
        <p:spPr bwMode="auto">
          <a:xfrm flipH="1">
            <a:off x="8305800" y="2819400"/>
            <a:ext cx="685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1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1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500"/>
                                        <p:tgtEl>
                                          <p:spTgt spid="1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500"/>
                                        <p:tgtEl>
                                          <p:spTgt spid="1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nimBg="1"/>
      <p:bldP spid="11292" grpId="0" animBg="1"/>
      <p:bldP spid="11293" grpId="0" animBg="1"/>
      <p:bldP spid="11294" grpId="0" animBg="1"/>
      <p:bldP spid="11295" grpId="0" animBg="1"/>
      <p:bldP spid="11298" grpId="0" animBg="1"/>
      <p:bldP spid="1130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188640"/>
            <a:ext cx="8784976" cy="936104"/>
          </a:xfrm>
          <a:prstGeom prst="horizontalScroll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Современные педагогические технологии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0294" name="Text Box 5"/>
          <p:cNvSpPr txBox="1">
            <a:spLocks noChangeArrowheads="1"/>
          </p:cNvSpPr>
          <p:nvPr/>
        </p:nvSpPr>
        <p:spPr bwMode="auto">
          <a:xfrm>
            <a:off x="3061311" y="1240433"/>
            <a:ext cx="3024187" cy="1187451"/>
          </a:xfrm>
          <a:prstGeom prst="round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0000"/>
                </a:solidFill>
                <a:latin typeface="Constantia" pitchFamily="18" charset="0"/>
              </a:rPr>
              <a:t>Информационно-коммуникационная </a:t>
            </a:r>
          </a:p>
        </p:txBody>
      </p:sp>
      <p:sp>
        <p:nvSpPr>
          <p:cNvPr id="10292" name="Text Box 8"/>
          <p:cNvSpPr txBox="1">
            <a:spLocks noChangeArrowheads="1"/>
          </p:cNvSpPr>
          <p:nvPr/>
        </p:nvSpPr>
        <p:spPr bwMode="auto">
          <a:xfrm>
            <a:off x="6319844" y="2007197"/>
            <a:ext cx="2232025" cy="841375"/>
          </a:xfrm>
          <a:prstGeom prst="round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0000"/>
                </a:solidFill>
                <a:latin typeface="Constantia" pitchFamily="18" charset="0"/>
              </a:rPr>
              <a:t>Здоровьесбе-регающая</a:t>
            </a:r>
            <a:r>
              <a:rPr lang="ru-RU" sz="2400" dirty="0">
                <a:solidFill>
                  <a:srgbClr val="000000"/>
                </a:solidFill>
                <a:latin typeface="Constantia" pitchFamily="18" charset="0"/>
              </a:rPr>
              <a:t> </a:t>
            </a:r>
          </a:p>
        </p:txBody>
      </p:sp>
      <p:sp>
        <p:nvSpPr>
          <p:cNvPr id="10290" name="Text Box 11"/>
          <p:cNvSpPr txBox="1">
            <a:spLocks noChangeArrowheads="1"/>
          </p:cNvSpPr>
          <p:nvPr/>
        </p:nvSpPr>
        <p:spPr bwMode="auto">
          <a:xfrm>
            <a:off x="107504" y="3428999"/>
            <a:ext cx="2474913" cy="908050"/>
          </a:xfrm>
          <a:prstGeom prst="round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0000"/>
                </a:solidFill>
                <a:latin typeface="Constantia" pitchFamily="18" charset="0"/>
              </a:rPr>
              <a:t>Разноуровневое обучение </a:t>
            </a:r>
          </a:p>
        </p:txBody>
      </p:sp>
      <p:sp>
        <p:nvSpPr>
          <p:cNvPr id="10288" name="Text Box 14"/>
          <p:cNvSpPr txBox="1">
            <a:spLocks noChangeArrowheads="1"/>
          </p:cNvSpPr>
          <p:nvPr/>
        </p:nvSpPr>
        <p:spPr bwMode="auto">
          <a:xfrm>
            <a:off x="6515117" y="4719705"/>
            <a:ext cx="1801162" cy="935470"/>
          </a:xfrm>
          <a:prstGeom prst="round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0000"/>
                </a:solidFill>
                <a:latin typeface="Constantia" pitchFamily="18" charset="0"/>
              </a:rPr>
              <a:t>Игровая</a:t>
            </a:r>
            <a:r>
              <a:rPr lang="ru-RU" b="1" dirty="0">
                <a:solidFill>
                  <a:srgbClr val="000000"/>
                </a:solidFill>
                <a:latin typeface="Constantia" pitchFamily="18" charset="0"/>
              </a:rPr>
              <a:t> </a:t>
            </a:r>
          </a:p>
        </p:txBody>
      </p:sp>
      <p:sp>
        <p:nvSpPr>
          <p:cNvPr id="10286" name="Text Box 17"/>
          <p:cNvSpPr txBox="1">
            <a:spLocks noChangeArrowheads="1"/>
          </p:cNvSpPr>
          <p:nvPr/>
        </p:nvSpPr>
        <p:spPr bwMode="auto">
          <a:xfrm>
            <a:off x="3463844" y="5097791"/>
            <a:ext cx="2735873" cy="1007905"/>
          </a:xfrm>
          <a:prstGeom prst="round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0000"/>
                </a:solidFill>
                <a:latin typeface="Constantia" pitchFamily="18" charset="0"/>
              </a:rPr>
              <a:t>Обучение в сотрудничестве  </a:t>
            </a:r>
          </a:p>
        </p:txBody>
      </p:sp>
      <p:sp>
        <p:nvSpPr>
          <p:cNvPr id="10284" name="Text Box 20"/>
          <p:cNvSpPr txBox="1">
            <a:spLocks noChangeArrowheads="1"/>
          </p:cNvSpPr>
          <p:nvPr/>
        </p:nvSpPr>
        <p:spPr bwMode="auto">
          <a:xfrm>
            <a:off x="1140155" y="4744178"/>
            <a:ext cx="2017703" cy="938343"/>
          </a:xfrm>
          <a:prstGeom prst="round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0000"/>
                </a:solidFill>
                <a:latin typeface="Constantia" pitchFamily="18" charset="0"/>
              </a:rPr>
              <a:t>Проектная</a:t>
            </a:r>
            <a:r>
              <a:rPr lang="ru-RU" sz="2400" dirty="0">
                <a:solidFill>
                  <a:srgbClr val="000000"/>
                </a:solidFill>
                <a:latin typeface="Constantia" pitchFamily="18" charset="0"/>
              </a:rPr>
              <a:t> </a:t>
            </a:r>
          </a:p>
        </p:txBody>
      </p:sp>
      <p:sp>
        <p:nvSpPr>
          <p:cNvPr id="10282" name="Text Box 23"/>
          <p:cNvSpPr txBox="1">
            <a:spLocks noChangeArrowheads="1"/>
          </p:cNvSpPr>
          <p:nvPr/>
        </p:nvSpPr>
        <p:spPr bwMode="auto">
          <a:xfrm>
            <a:off x="672851" y="2043956"/>
            <a:ext cx="2233051" cy="936625"/>
          </a:xfrm>
          <a:prstGeom prst="round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0000"/>
                </a:solidFill>
                <a:latin typeface="Constantia" pitchFamily="18" charset="0"/>
              </a:rPr>
              <a:t>Проблемное обучение </a:t>
            </a:r>
          </a:p>
        </p:txBody>
      </p:sp>
      <p:sp>
        <p:nvSpPr>
          <p:cNvPr id="15393" name="Text Box 35"/>
          <p:cNvSpPr txBox="1">
            <a:spLocks noChangeArrowheads="1"/>
          </p:cNvSpPr>
          <p:nvPr/>
        </p:nvSpPr>
        <p:spPr bwMode="auto">
          <a:xfrm>
            <a:off x="1429748" y="4905768"/>
            <a:ext cx="719259" cy="456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2400">
              <a:solidFill>
                <a:srgbClr val="000000"/>
              </a:solidFill>
              <a:latin typeface="Constantia" pitchFamily="18" charset="0"/>
            </a:endParaRPr>
          </a:p>
        </p:txBody>
      </p:sp>
      <p:sp>
        <p:nvSpPr>
          <p:cNvPr id="15387" name="Text Box 44"/>
          <p:cNvSpPr txBox="1">
            <a:spLocks noChangeArrowheads="1"/>
          </p:cNvSpPr>
          <p:nvPr/>
        </p:nvSpPr>
        <p:spPr bwMode="auto">
          <a:xfrm>
            <a:off x="7435857" y="5013325"/>
            <a:ext cx="5984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2400">
              <a:solidFill>
                <a:srgbClr val="000000"/>
              </a:solidFill>
              <a:latin typeface="Constantia" pitchFamily="18" charset="0"/>
            </a:endParaRPr>
          </a:p>
        </p:txBody>
      </p:sp>
      <p:sp>
        <p:nvSpPr>
          <p:cNvPr id="16434" name="Text Box 50"/>
          <p:cNvSpPr txBox="1">
            <a:spLocks noChangeArrowheads="1"/>
          </p:cNvSpPr>
          <p:nvPr/>
        </p:nvSpPr>
        <p:spPr bwMode="auto">
          <a:xfrm>
            <a:off x="6337224" y="3428999"/>
            <a:ext cx="2447925" cy="840339"/>
          </a:xfrm>
          <a:prstGeom prst="round2Diag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Развивающее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обучение</a:t>
            </a:r>
          </a:p>
        </p:txBody>
      </p:sp>
      <p:sp>
        <p:nvSpPr>
          <p:cNvPr id="3" name="Овал 2"/>
          <p:cNvSpPr/>
          <p:nvPr/>
        </p:nvSpPr>
        <p:spPr>
          <a:xfrm>
            <a:off x="2755106" y="2780928"/>
            <a:ext cx="3436630" cy="1872208"/>
          </a:xfrm>
          <a:prstGeom prst="ellipse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/>
            </a:sp3d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ТЕХНОЛОГИЯ</a:t>
            </a:r>
            <a:endParaRPr lang="ru-RU" sz="24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8" name="Заголовок 1"/>
          <p:cNvSpPr txBox="1">
            <a:spLocks/>
          </p:cNvSpPr>
          <p:nvPr/>
        </p:nvSpPr>
        <p:spPr>
          <a:xfrm>
            <a:off x="180916" y="188640"/>
            <a:ext cx="8784976" cy="936104"/>
          </a:xfrm>
          <a:prstGeom prst="horizontalScroll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800" b="1" smtClean="0">
                <a:solidFill>
                  <a:srgbClr val="002060"/>
                </a:solidFill>
              </a:rPr>
              <a:t>Современные педагогические технологии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7" y="1772817"/>
            <a:ext cx="8280921" cy="374441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b="1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rgbClr val="860000"/>
              </a:buClr>
              <a:buSzPct val="135000"/>
              <a:buBlip>
                <a:blip r:embed="rId2"/>
              </a:buBlip>
              <a:defRPr/>
            </a:pP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sz="2400" b="1" i="1" dirty="0" smtClean="0">
                <a:solidFill>
                  <a:schemeClr val="tx1"/>
                </a:solidFill>
              </a:rPr>
              <a:t>Уровень мотивации к обучению.</a:t>
            </a:r>
          </a:p>
          <a:p>
            <a:pPr eaLnBrk="1" fontAlgn="auto" hangingPunct="1">
              <a:spcAft>
                <a:spcPts val="0"/>
              </a:spcAft>
              <a:buClr>
                <a:srgbClr val="860000"/>
              </a:buClr>
              <a:buSzPct val="135000"/>
              <a:buBlip>
                <a:blip r:embed="rId2"/>
              </a:buBlip>
              <a:defRPr/>
            </a:pPr>
            <a:r>
              <a:rPr lang="ru-RU" sz="2400" b="1" i="1" dirty="0" smtClean="0">
                <a:solidFill>
                  <a:schemeClr val="tx1"/>
                </a:solidFill>
              </a:rPr>
              <a:t> Участие учащихся в проектной деятельности и творческих конкурсах.</a:t>
            </a:r>
          </a:p>
          <a:p>
            <a:pPr eaLnBrk="1" fontAlgn="auto" hangingPunct="1">
              <a:spcAft>
                <a:spcPts val="0"/>
              </a:spcAft>
              <a:buClr>
                <a:srgbClr val="860000"/>
              </a:buClr>
              <a:buSzPct val="135000"/>
              <a:buBlip>
                <a:blip r:embed="rId2"/>
              </a:buBlip>
              <a:defRPr/>
            </a:pPr>
            <a:r>
              <a:rPr lang="ru-RU" sz="2400" b="1" i="1" dirty="0" smtClean="0">
                <a:solidFill>
                  <a:schemeClr val="tx1"/>
                </a:solidFill>
              </a:rPr>
              <a:t> Сформированность  потребности в здоровом образе жизни.</a:t>
            </a:r>
          </a:p>
          <a:p>
            <a:pPr eaLnBrk="1" fontAlgn="auto" hangingPunct="1">
              <a:spcAft>
                <a:spcPts val="0"/>
              </a:spcAft>
              <a:buClr>
                <a:srgbClr val="860000"/>
              </a:buClr>
              <a:buSzPct val="135000"/>
              <a:buBlip>
                <a:blip r:embed="rId2"/>
              </a:buBlip>
              <a:defRPr/>
            </a:pPr>
            <a:r>
              <a:rPr lang="ru-RU" sz="2400" b="1" i="1" dirty="0" smtClean="0">
                <a:solidFill>
                  <a:schemeClr val="tx1"/>
                </a:solidFill>
              </a:rPr>
              <a:t> Степень удовлетворенности  школьной жизнью учащихся и родителей.</a:t>
            </a:r>
          </a:p>
          <a:p>
            <a:pPr eaLnBrk="1" fontAlgn="auto" hangingPunct="1"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itchFamily="2" charset="2"/>
              <a:buChar char="v"/>
              <a:defRPr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038" y="3398838"/>
            <a:ext cx="66992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80916" y="188640"/>
            <a:ext cx="8784976" cy="1296144"/>
          </a:xfrm>
          <a:prstGeom prst="horizontalScroll">
            <a:avLst/>
          </a:prstGeom>
          <a:solidFill>
            <a:schemeClr val="accent3">
              <a:lumMod val="75000"/>
            </a:schemeClr>
          </a:solidFill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 anchorCtr="0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ln w="11430"/>
                <a:solidFill>
                  <a:srgbClr val="86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Критерии определения эффективности использования инновационных технологий</a:t>
            </a: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40" y="116632"/>
            <a:ext cx="8884096" cy="2088232"/>
          </a:xfrm>
          <a:prstGeom prst="horizontalScroll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C00000"/>
                </a:solidFill>
              </a:rPr>
              <a:t>ОСНОВНАЯ ЦЕЛЬ ОБУЧЕНИЯ АНГЛИЙСКОМУ ЯЗЫКУ:</a:t>
            </a:r>
            <a:r>
              <a:rPr lang="ru-RU" sz="2000" b="1" u="sng" dirty="0" smtClean="0">
                <a:solidFill>
                  <a:srgbClr val="C00000"/>
                </a:solidFill>
              </a:rPr>
              <a:t/>
            </a:r>
            <a:br>
              <a:rPr lang="ru-RU" sz="2000" b="1" u="sng" dirty="0" smtClean="0">
                <a:solidFill>
                  <a:srgbClr val="C00000"/>
                </a:solidFill>
              </a:rPr>
            </a:br>
            <a:r>
              <a:rPr lang="ru-RU" sz="2000" b="1" u="sng" dirty="0" smtClean="0">
                <a:solidFill>
                  <a:srgbClr val="C00000"/>
                </a:solidFill>
              </a:rPr>
              <a:t/>
            </a:r>
            <a:br>
              <a:rPr lang="ru-RU" sz="2000" b="1" u="sng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1. формирование и развитие коммуникативной культуры школьников</a:t>
            </a:r>
            <a:r>
              <a:rPr lang="ru-RU" sz="2400" b="1" i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2.обучение практическому овладению английским языком.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420888"/>
            <a:ext cx="8784976" cy="352774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20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Задача учителя  </a:t>
            </a:r>
            <a:r>
              <a:rPr lang="ru-RU" sz="2000" b="1" i="1" dirty="0" smtClean="0">
                <a:solidFill>
                  <a:schemeClr val="tx1"/>
                </a:solidFill>
              </a:rPr>
              <a:t> </a:t>
            </a:r>
            <a:endParaRPr lang="ru-RU" sz="2000" b="1" i="1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ru-RU" sz="2000" b="1" i="1" dirty="0" smtClean="0">
                <a:solidFill>
                  <a:schemeClr val="tx1"/>
                </a:solidFill>
              </a:rPr>
              <a:t>создать условия практического овладения языком для каждого учащегося; </a:t>
            </a:r>
          </a:p>
          <a:p>
            <a:pPr>
              <a:buFont typeface="Wingdings 2"/>
              <a:buChar char=""/>
              <a:defRPr/>
            </a:pPr>
            <a:r>
              <a:rPr lang="ru-RU" sz="2000" b="1" i="1" dirty="0" smtClean="0">
                <a:solidFill>
                  <a:schemeClr val="tx1"/>
                </a:solidFill>
              </a:rPr>
              <a:t>выбрать оптимальные методы обучения, позволяющие каждому</a:t>
            </a:r>
          </a:p>
          <a:p>
            <a:pPr marL="0" indent="0">
              <a:buNone/>
              <a:defRPr/>
            </a:pPr>
            <a:r>
              <a:rPr lang="ru-RU" sz="2000" b="1" i="1" dirty="0" smtClean="0">
                <a:solidFill>
                  <a:schemeClr val="tx1"/>
                </a:solidFill>
              </a:rPr>
              <a:t>ученику проявить свою творческую активность;</a:t>
            </a:r>
          </a:p>
          <a:p>
            <a:pPr marL="0" indent="0">
              <a:buNone/>
              <a:defRPr/>
            </a:pPr>
            <a:r>
              <a:rPr lang="ru-RU" sz="2000" b="1" i="1" dirty="0" smtClean="0">
                <a:solidFill>
                  <a:schemeClr val="tx1"/>
                </a:solidFill>
              </a:rPr>
              <a:t>Пробудить познавательную деятельность учащегося в процессе обучения английскому языку. </a:t>
            </a:r>
            <a:endParaRPr lang="ru-RU" sz="2000" b="1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1412776"/>
            <a:ext cx="8352928" cy="4584340"/>
          </a:xfrm>
          <a:prstGeom prst="round2Diag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	Применение </a:t>
            </a:r>
            <a:r>
              <a:rPr lang="ru-RU" sz="1800" b="1" dirty="0" smtClean="0">
                <a:solidFill>
                  <a:srgbClr val="C00000"/>
                </a:solidFill>
              </a:rPr>
              <a:t>информационных технологий в </a:t>
            </a:r>
            <a:r>
              <a:rPr lang="ru-RU" sz="1800" b="1" i="1" dirty="0" smtClean="0">
                <a:solidFill>
                  <a:srgbClr val="C00000"/>
                </a:solidFill>
              </a:rPr>
              <a:t>обучении английскому языку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 стало необходимым и важным. </a:t>
            </a:r>
            <a:b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Использование компьютера значительно облегчает процесс изучения языка через реализацию одного из принципов обучения — наглядности</a:t>
            </a:r>
            <a:r>
              <a:rPr lang="ru-RU" sz="1800" b="1" i="1" dirty="0">
                <a:solidFill>
                  <a:srgbClr val="002060"/>
                </a:solidFill>
              </a:rPr>
              <a:t>.</a:t>
            </a:r>
            <a:br>
              <a:rPr lang="ru-RU" sz="1800" b="1" i="1" dirty="0">
                <a:solidFill>
                  <a:srgbClr val="002060"/>
                </a:solidFill>
              </a:rPr>
            </a:br>
            <a:r>
              <a:rPr lang="ru-RU" sz="1800" b="1" i="1" dirty="0">
                <a:solidFill>
                  <a:srgbClr val="002060"/>
                </a:solidFill>
              </a:rPr>
              <a:t>Общеизвестно, что мультимедийные презентации активно вошли в процесс обучения английскому языку. Учащиеся используют Интернет для сбора материала. Одной из возможностей использования мультимедийных технологий на уроке является подготовка и проведение комбинированных, интегрированных уроков. </a:t>
            </a:r>
            <a:br>
              <a:rPr lang="ru-RU" sz="1800" b="1" i="1" dirty="0">
                <a:solidFill>
                  <a:srgbClr val="002060"/>
                </a:solidFill>
              </a:rPr>
            </a:br>
            <a:r>
              <a:rPr lang="ru-RU" sz="1800" b="1" i="1" dirty="0" smtClean="0">
                <a:solidFill>
                  <a:srgbClr val="002060"/>
                </a:solidFill>
              </a:rPr>
              <a:t>Создание </a:t>
            </a:r>
            <a:r>
              <a:rPr lang="ru-RU" sz="1800" b="1" i="1" dirty="0">
                <a:solidFill>
                  <a:srgbClr val="002060"/>
                </a:solidFill>
              </a:rPr>
              <a:t>презентаций предполагает субъектно-объектные отношения: учитель-создатель или ученик-создатель</a:t>
            </a:r>
            <a:br>
              <a:rPr lang="ru-RU" sz="1800" b="1" i="1" dirty="0">
                <a:solidFill>
                  <a:srgbClr val="002060"/>
                </a:solidFill>
              </a:rPr>
            </a:br>
            <a:endParaRPr lang="ru-RU" sz="1800" b="1" i="1" dirty="0">
              <a:solidFill>
                <a:srgbClr val="00206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619672" y="332656"/>
            <a:ext cx="5760640" cy="9144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990000"/>
                </a:solidFill>
              </a:rPr>
              <a:t>ИНФОРМАЦИОННЫЕ ТЕХНОЛОГИИ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990000"/>
              </a:solidFill>
            </a:endParaRP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539</TotalTime>
  <Words>542</Words>
  <Application>Microsoft Office PowerPoint</Application>
  <PresentationFormat>Экран (4:3)</PresentationFormat>
  <Paragraphs>97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NewsPrint</vt:lpstr>
      <vt:lpstr>Инновационные образовательные технологии в современной школе  на уроках английского языка       </vt:lpstr>
      <vt:lpstr>Без коренного пересмотра целей образования и системы организации работы школы, школьникам сложно адаптироваться к новым социальным условиям и «информационному взрыву». </vt:lpstr>
      <vt:lpstr>Педагогическая технология</vt:lpstr>
      <vt:lpstr>Признаки педагогической технологии </vt:lpstr>
      <vt:lpstr>Презентация PowerPoint</vt:lpstr>
      <vt:lpstr>Современные педагогические технологии</vt:lpstr>
      <vt:lpstr>Презентация PowerPoint</vt:lpstr>
      <vt:lpstr>ОСНОВНАЯ ЦЕЛЬ ОБУЧЕНИЯ АНГЛИЙСКОМУ ЯЗЫКУ:  1. формирование и развитие коммуникативной культуры школьников  2.обучение практическому овладению английским языком. </vt:lpstr>
      <vt:lpstr> Применение информационных технологий в обучении английскому языку стало необходимым и важным.   Использование компьютера значительно облегчает процесс изучения языка через реализацию одного из принципов обучения — наглядности. Общеизвестно, что мультимедийные презентации активно вошли в процесс обучения английскому языку. Учащиеся используют Интернет для сбора материала. Одной из возможностей использования мультимедийных технологий на уроке является подготовка и проведение комбинированных, интегрированных уроков.  Создание презентаций предполагает субъектно-объектные отношения: учитель-создатель или ученик-создатель </vt:lpstr>
      <vt:lpstr>Презентация PowerPoint</vt:lpstr>
      <vt:lpstr>Использование компьютерной презентации на уроке позволяет: </vt:lpstr>
      <vt:lpstr>    Мультимедийная презентация на уроке   как методический прием     </vt:lpstr>
      <vt:lpstr>Использование мультимедийных презентационных технологий для решения педагогических задач</vt:lpstr>
      <vt:lpstr>Мультимедийные уроки помогают решить следующие дидактические задачи:</vt:lpstr>
      <vt:lpstr>При использовании презентации необходимо:</vt:lpstr>
      <vt:lpstr>Thank you for your attention! </vt:lpstr>
      <vt:lpstr>Презентация PowerPoint</vt:lpstr>
    </vt:vector>
  </TitlesOfParts>
  <Company>WareZ Provider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Инновационные образовательные технологии в современной школе  на уроках английского языка  с использованием  презентаций power point  (выступление на ежегодной научной школьной методической конференции) 31.05.11   Печкурова Елена Анатольевна, учитель английского языка  МОУ СОШ  №  17,  г. Подольск, Московской области</dc:title>
  <dc:creator>www.PHILka.RU</dc:creator>
  <cp:lastModifiedBy>ученик</cp:lastModifiedBy>
  <cp:revision>35</cp:revision>
  <dcterms:created xsi:type="dcterms:W3CDTF">2011-09-08T16:17:46Z</dcterms:created>
  <dcterms:modified xsi:type="dcterms:W3CDTF">2019-01-14T05:50:46Z</dcterms:modified>
</cp:coreProperties>
</file>