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0F5679-5EBB-4AC2-8461-758471A7826C}">
          <p14:sldIdLst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8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Раздел без заголовка" id="{985E6A85-4326-4F62-A094-4BA2D5BCC38C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101"/>
    <a:srgbClr val="860000"/>
    <a:srgbClr val="960000"/>
    <a:srgbClr val="990000"/>
    <a:srgbClr val="C7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3F420-3A41-4FBA-A29E-7C57C24DE1EE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247D4-017F-4EE4-B53F-9E6C51E89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1F81D-CE0E-4A18-9C7C-8515A7A52CE9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6216-C422-40C6-8059-DF8D146328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5FD4F-D876-403B-B02F-EE2716087B46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CFD49-4D41-46FD-8117-7A99CDD1C2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CDCDC-9D5D-41FC-B219-A57EB0F79600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80356-8DDA-4DB5-A1E6-83D9140C5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D82FE9-A1C1-4D68-AF7F-F636846A6F09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B9097-F7BC-44E8-B805-B75857621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9A26E-0C9C-414B-9EE4-35B72B215883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FC02F-CDF7-4E6E-9295-403DA39A16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B52E8-961A-47B1-933B-9D832BA3C5FC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F738-5705-4B88-82AD-F975361C8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66861-6777-4BC6-871E-99F968F18F08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036D3-6AA2-4107-A68E-1B42AC3BDD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5E88A-5D75-48DD-895D-2D27476CAF3D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AE5DB-91E2-4A93-9B19-61E7BB8F1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344C3-8BA8-439B-B5DF-97511B83AD9E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ED5E8-8203-48A0-AE14-2151B0AA8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C5E44-4C6C-4501-99A3-340BA41C2B9A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D8C14-8E32-4310-89AB-E868779C7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139C5-B3A4-4C16-83F9-C7BA0C977529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A701943-20E5-4B58-B0F5-9B84F881F9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188913"/>
            <a:ext cx="7850187" cy="652621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Инновационные образовательные технологии в современной школе 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уроках английского языка</a:t>
            </a:r>
            <a: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</a:br>
            <a:endParaRPr lang="ru-RU" sz="1600" b="1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76056" y="4365103"/>
            <a:ext cx="3384376" cy="205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Данзанова</a:t>
            </a:r>
            <a:r>
              <a:rPr lang="ru-RU" sz="1400" b="1" dirty="0" smtClean="0">
                <a:solidFill>
                  <a:srgbClr val="002060"/>
                </a:solidFill>
              </a:rPr>
              <a:t> Ирина Васильевна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Учитель английского языка МБОУ ООШ с. </a:t>
            </a:r>
            <a:r>
              <a:rPr lang="ru-RU" sz="1400" b="1" dirty="0" err="1" smtClean="0">
                <a:solidFill>
                  <a:srgbClr val="002060"/>
                </a:solidFill>
              </a:rPr>
              <a:t>Иннокентьевка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endParaRPr lang="ru-RU" sz="1400" b="1" dirty="0"/>
          </a:p>
        </p:txBody>
      </p:sp>
      <p:pic>
        <p:nvPicPr>
          <p:cNvPr id="3" name="Picture 2" descr="D:\учитель года\ФОТО\Screenshot_2018-12-14-09-13-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3168352" cy="35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632848" cy="295232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помогают реализовать личностно-ориентированный подход в обучении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 обеспечивают индивидуализацию и дифференциацию обучения с учётом способностей детей, их уровня обученности, склонностей и </a:t>
            </a:r>
            <a:r>
              <a:rPr lang="ru-RU" sz="2200" b="1" dirty="0" err="1" smtClean="0">
                <a:solidFill>
                  <a:srgbClr val="002060"/>
                </a:solidFill>
              </a:rPr>
              <a:t>т.д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визуальная насыщенность </a:t>
            </a:r>
            <a:r>
              <a:rPr lang="ru-RU" sz="2200" b="1" dirty="0">
                <a:solidFill>
                  <a:srgbClr val="002060"/>
                </a:solidFill>
              </a:rPr>
              <a:t>учебного материала делает его ярким,  убедительным и способствует интенсификации процесса его </a:t>
            </a:r>
            <a:r>
              <a:rPr lang="ru-RU" sz="2200" b="1" dirty="0" smtClean="0">
                <a:solidFill>
                  <a:srgbClr val="002060"/>
                </a:solidFill>
              </a:rPr>
              <a:t>усвоения</a:t>
            </a:r>
          </a:p>
          <a:p>
            <a:pPr marL="342900" indent="-342900"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682039"/>
            <a:ext cx="7416824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Уроки с использованием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презентаций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Microsoft Power Point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568952" cy="1152128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solidFill>
                  <a:srgbClr val="8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Использование компьютерной презентации на уроке позволяет:</a:t>
            </a:r>
            <a:br>
              <a:rPr lang="ru-RU" sz="2200" b="1" dirty="0">
                <a:ln w="11430"/>
                <a:solidFill>
                  <a:srgbClr val="8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sz="2200" b="1" dirty="0">
              <a:ln w="11430"/>
              <a:solidFill>
                <a:srgbClr val="86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1340768"/>
            <a:ext cx="6336704" cy="475252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b="1" dirty="0" smtClean="0"/>
              <a:t> </a:t>
            </a:r>
            <a:r>
              <a:rPr lang="ru-RU" b="1" i="1" dirty="0" smtClean="0">
                <a:solidFill>
                  <a:srgbClr val="002060"/>
                </a:solidFill>
              </a:rPr>
              <a:t>воздействовать </a:t>
            </a:r>
            <a:r>
              <a:rPr lang="ru-RU" b="1" i="1" dirty="0">
                <a:solidFill>
                  <a:srgbClr val="002060"/>
                </a:solidFill>
              </a:rPr>
              <a:t>сразу на  несколько видов памяти: зрительную, слуховую, эмоциональную и в некоторых случаях моторную.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повысить мотивацию учащихся;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 использовать большое количество иллюстративного материала;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интенсифицировать урок, исключив время для написания материала на доске;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вовлечь учащихся в самостоятельный процесс обучения, что особенно важно для развития их общеучебных навыков. 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36904" cy="1080120"/>
          </a:xfrm>
          <a:prstGeom prst="plaqu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2700" b="1" dirty="0" smtClean="0">
                <a:ln w="11430"/>
                <a:solidFill>
                  <a:srgbClr val="9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Мультимедийная презентация на уроке  </a:t>
            </a:r>
            <a:br>
              <a:rPr lang="ru-RU" sz="2700" b="1" dirty="0" smtClean="0">
                <a:ln w="11430"/>
                <a:solidFill>
                  <a:srgbClr val="9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b="1" dirty="0" smtClean="0">
                <a:ln w="11430"/>
                <a:solidFill>
                  <a:srgbClr val="9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методический прием  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 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3"/>
            <a:ext cx="7992888" cy="460851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860000"/>
                </a:solidFill>
              </a:rPr>
              <a:t>Методика использования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860000"/>
                </a:solidFill>
              </a:rPr>
              <a:t>мультимедиа технологий предполагает: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  совершенствование системы управления обучением на различных этапах урока;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усиление мотивации учения;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улучшение качества обучения и воспитания, что повысит информационную культуру учащихся;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повышение уровня подготовки учащихся в области современных информационных технологий; демонстрацию возможностей компьютера, не только как средства для игры  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84096" cy="936104"/>
          </a:xfrm>
          <a:prstGeom prst="round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8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Использование мультимедийных презентационных технологий для решения педагогических задач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6840538" cy="482453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дефицит источников учебного материала;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возможность представления в мультимедийной форме уникальных информационных материалов (картин, рукописей, видеофрагментов, звукозаписей и др.);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необходимость систематизации и структурного представления учебного материала;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визуализация изучаемых явлений, процессов и взаимосвязей между объектами;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необходимость работы с моделями изучаемых объектов, явлений или процессов с целью исследования их свойств и др.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128587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8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Мультимедийные уроки помогают решить следующие дидактические задачи</a:t>
            </a:r>
            <a:r>
              <a:rPr lang="ru-RU" sz="2400" b="1" dirty="0" smtClean="0">
                <a:ln w="11430"/>
                <a:solidFill>
                  <a:srgbClr val="8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703777" cy="5357812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усвоить базовые знания по предмету;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систематизировать усвоенные знания;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сформировать навыки самоконтроля;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сформировать мотивацию к учению в целом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оказать учебно-методическую помощь учащимся в самостоятельной работе над учебным материалом 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При использовании на уроке мультимедийных презентаций структура урока принципиально не изменяется. В нем по-прежнему сохраняются все основные этапы, изменятся,    возможно, только их временные характеристики</a:t>
            </a:r>
            <a:r>
              <a:rPr lang="ru-RU" sz="1800" b="1" i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556792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При использовании презентации необходимо: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7338"/>
            <a:ext cx="7920880" cy="518477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</a:rPr>
              <a:t>ориентироваться на развитие мыслительных (умственных) способностей ребенка, т.е. развитие наблюдательности, ассоциативности, сравнения, аналогии, выделения главного, обобщения, воображения и т.п.;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2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</a:rPr>
              <a:t>дать возможность успешно работать на уроке с применением компьютерных технологий и сильным, и средним, и слабым учащимся</a:t>
            </a:r>
            <a:r>
              <a:rPr lang="ru-RU" sz="2200" b="1" i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2204864"/>
            <a:ext cx="5365750" cy="259268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Thank you for your attention!</a:t>
            </a:r>
            <a:b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Рисунок 4" descr="super_smilies083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4339403"/>
            <a:ext cx="1174998" cy="117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9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437112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488832" cy="4032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8136904" cy="5109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smtClean="0">
                <a:solidFill>
                  <a:srgbClr val="ED0101"/>
                </a:solidFill>
              </a:rPr>
              <a:t>Преимущества работы с компьютером и его бесспорные достоинства</a:t>
            </a:r>
            <a:endParaRPr lang="ru-RU" sz="2000" b="1" dirty="0">
              <a:solidFill>
                <a:srgbClr val="E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404664"/>
            <a:ext cx="8821613" cy="1512168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Без коренного пересмотра целей образования и системы организации работы школы, школьникам сложно адаптироваться к новым социальным условиям и «информационному взрыву».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060848"/>
            <a:ext cx="8964612" cy="4176464"/>
          </a:xfrm>
          <a:prstGeom prst="wave">
            <a:avLst>
              <a:gd name="adj1" fmla="val 12500"/>
              <a:gd name="adj2" fmla="val 1194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6950B0"/>
            </a:solidFill>
          </a:ln>
        </p:spPr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новых социальных условиях </a:t>
            </a:r>
            <a:r>
              <a:rPr lang="ru-RU" sz="2400" b="1" dirty="0" smtClean="0">
                <a:solidFill>
                  <a:srgbClr val="002060"/>
                </a:solidFill>
              </a:rPr>
              <a:t>одним из важных направлений в системе образования в школе становится разработка и внедрение </a:t>
            </a:r>
            <a:r>
              <a:rPr lang="ru-RU" sz="2400" b="1" dirty="0" smtClean="0">
                <a:solidFill>
                  <a:srgbClr val="C00000"/>
                </a:solidFill>
              </a:rPr>
              <a:t>педагогических технологий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соответствующих требованиям времени.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63" y="1196752"/>
            <a:ext cx="9036050" cy="172819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u="sng" dirty="0" smtClean="0">
                <a:solidFill>
                  <a:srgbClr val="C00000"/>
                </a:solidFill>
              </a:rPr>
              <a:t>Педагогическая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технология</a:t>
            </a:r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 это интегративный процесс, включающий способы организации деятельности учеников для анализа проблем и управления их решением, охватывающих все аспекты усвоения знаний.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616624" cy="57606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Педагогическая технология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BFK\Desktop\IMG_5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94511"/>
            <a:ext cx="2722274" cy="2041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еник\Desktop\данзанова фото\20181226_131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5544616" cy="28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Признаки </a:t>
            </a:r>
            <a:r>
              <a:rPr lang="ru-RU" sz="2400" dirty="0" smtClean="0">
                <a:solidFill>
                  <a:srgbClr val="C00000"/>
                </a:solidFill>
              </a:rPr>
              <a:t>педагогической технологии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5365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1. Чёткая, последовательная педагогическая, дидактическая разработка целей обучения, воспитания;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2. Структурирование, упорядочение, уплотнение информации, подлежащей усвоению;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3.Комплексное применение дидактических, технических, в том числе и компьютерных средств обучения и контроля;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4. Усиление, насколько это возможно, диагностических функций обучения и воспитания;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5.Гарантированность достаточно высокого уровня качества обучения.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924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              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КЛАССИФИКАЦИЯ  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ТЕХНОЛОГИЙ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85910" y="1383738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3716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19800" y="1371600"/>
            <a:ext cx="2895600" cy="833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38200" y="2420939"/>
            <a:ext cx="3316288" cy="7953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029200" y="2420938"/>
            <a:ext cx="3276600" cy="6784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3400" y="3429001"/>
            <a:ext cx="2886075" cy="9361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733864" y="3390900"/>
            <a:ext cx="229076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456492" y="3379436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914400" y="4581128"/>
            <a:ext cx="3505200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180012" y="4581128"/>
            <a:ext cx="3278188" cy="818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676400" y="5649773"/>
            <a:ext cx="2971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856292" y="5649773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17672" y="1429543"/>
            <a:ext cx="194627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уровню применения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483679" y="1412875"/>
            <a:ext cx="216058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философской основе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103938" y="1469340"/>
            <a:ext cx="273526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ведущему фактору психического развития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876300" y="2514599"/>
            <a:ext cx="31916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/>
              <a:t>По характеру содержания и структуре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181600" y="2590879"/>
            <a:ext cx="29718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организационным формам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48417" y="3538835"/>
            <a:ext cx="2519362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/>
              <a:t>По типу управления познавательной деятельностью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835464" y="3676650"/>
            <a:ext cx="208915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/>
              <a:t>По подходу к ребенку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526213" y="3629367"/>
            <a:ext cx="216058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/>
              <a:t>По концепции усвоения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042988" y="4712494"/>
            <a:ext cx="331311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ориентации на личностные структуры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364163" y="4724400"/>
            <a:ext cx="295275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 преобладающему методу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782623" y="5745816"/>
            <a:ext cx="266382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категории обучающихся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5029200" y="5745816"/>
            <a:ext cx="2819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/>
              <a:t>По направлению модернизации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7526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4419600" y="106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7086600" y="106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971800" y="1066800"/>
            <a:ext cx="15875" cy="1354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1296" name="AutoShape 32"/>
          <p:cNvCxnSpPr>
            <a:cxnSpLocks noChangeShapeType="1"/>
            <a:endCxn id="14346" idx="0"/>
          </p:cNvCxnSpPr>
          <p:nvPr/>
        </p:nvCxnSpPr>
        <p:spPr bwMode="auto">
          <a:xfrm rot="5400000">
            <a:off x="4268852" y="1487487"/>
            <a:ext cx="2514600" cy="12922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228600" y="609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28600" y="6096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28600" y="6324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228600" y="51816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228600" y="3962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9144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9144000" y="2971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8839200" y="609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8991600" y="609600"/>
            <a:ext cx="0" cy="556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8382000" y="61722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8458200" y="5105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 flipH="1">
            <a:off x="8534400" y="3962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>
            <a:off x="8305800" y="28194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92" grpId="0" animBg="1"/>
      <p:bldP spid="11293" grpId="0" animBg="1"/>
      <p:bldP spid="11294" grpId="0" animBg="1"/>
      <p:bldP spid="11295" grpId="0" animBg="1"/>
      <p:bldP spid="11298" grpId="0" animBg="1"/>
      <p:bldP spid="113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640"/>
            <a:ext cx="8784976" cy="936104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Современные педагогические технологии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294" name="Text Box 5"/>
          <p:cNvSpPr txBox="1">
            <a:spLocks noChangeArrowheads="1"/>
          </p:cNvSpPr>
          <p:nvPr/>
        </p:nvSpPr>
        <p:spPr bwMode="auto">
          <a:xfrm>
            <a:off x="3061311" y="1240433"/>
            <a:ext cx="3024187" cy="118745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Информационно-коммуникационная </a:t>
            </a:r>
          </a:p>
        </p:txBody>
      </p:sp>
      <p:sp>
        <p:nvSpPr>
          <p:cNvPr id="10292" name="Text Box 8"/>
          <p:cNvSpPr txBox="1">
            <a:spLocks noChangeArrowheads="1"/>
          </p:cNvSpPr>
          <p:nvPr/>
        </p:nvSpPr>
        <p:spPr bwMode="auto">
          <a:xfrm>
            <a:off x="6319844" y="2007197"/>
            <a:ext cx="2232025" cy="84137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Здоровьесбе-регающая</a:t>
            </a:r>
            <a:r>
              <a:rPr lang="ru-RU" sz="2400" dirty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0290" name="Text Box 11"/>
          <p:cNvSpPr txBox="1">
            <a:spLocks noChangeArrowheads="1"/>
          </p:cNvSpPr>
          <p:nvPr/>
        </p:nvSpPr>
        <p:spPr bwMode="auto">
          <a:xfrm>
            <a:off x="107504" y="3428999"/>
            <a:ext cx="2474913" cy="90805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Разноуровневое обучение </a:t>
            </a:r>
          </a:p>
        </p:txBody>
      </p:sp>
      <p:sp>
        <p:nvSpPr>
          <p:cNvPr id="10288" name="Text Box 14"/>
          <p:cNvSpPr txBox="1">
            <a:spLocks noChangeArrowheads="1"/>
          </p:cNvSpPr>
          <p:nvPr/>
        </p:nvSpPr>
        <p:spPr bwMode="auto">
          <a:xfrm>
            <a:off x="6515117" y="4719705"/>
            <a:ext cx="1801162" cy="93547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Игровая</a:t>
            </a:r>
            <a:r>
              <a:rPr lang="ru-RU" b="1" dirty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0286" name="Text Box 17"/>
          <p:cNvSpPr txBox="1">
            <a:spLocks noChangeArrowheads="1"/>
          </p:cNvSpPr>
          <p:nvPr/>
        </p:nvSpPr>
        <p:spPr bwMode="auto">
          <a:xfrm>
            <a:off x="3463844" y="5097791"/>
            <a:ext cx="2735873" cy="100790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Обучение в сотрудничестве  </a:t>
            </a:r>
          </a:p>
        </p:txBody>
      </p:sp>
      <p:sp>
        <p:nvSpPr>
          <p:cNvPr id="10284" name="Text Box 20"/>
          <p:cNvSpPr txBox="1">
            <a:spLocks noChangeArrowheads="1"/>
          </p:cNvSpPr>
          <p:nvPr/>
        </p:nvSpPr>
        <p:spPr bwMode="auto">
          <a:xfrm>
            <a:off x="1140155" y="4744178"/>
            <a:ext cx="2017703" cy="93834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Проектная</a:t>
            </a:r>
            <a:r>
              <a:rPr lang="ru-RU" sz="2400" dirty="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0282" name="Text Box 23"/>
          <p:cNvSpPr txBox="1">
            <a:spLocks noChangeArrowheads="1"/>
          </p:cNvSpPr>
          <p:nvPr/>
        </p:nvSpPr>
        <p:spPr bwMode="auto">
          <a:xfrm>
            <a:off x="672851" y="2043956"/>
            <a:ext cx="2233051" cy="93662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</a:rPr>
              <a:t>Проблемное обучение </a:t>
            </a:r>
          </a:p>
        </p:txBody>
      </p:sp>
      <p:sp>
        <p:nvSpPr>
          <p:cNvPr id="15393" name="Text Box 35"/>
          <p:cNvSpPr txBox="1">
            <a:spLocks noChangeArrowheads="1"/>
          </p:cNvSpPr>
          <p:nvPr/>
        </p:nvSpPr>
        <p:spPr bwMode="auto">
          <a:xfrm>
            <a:off x="1429748" y="4905768"/>
            <a:ext cx="719259" cy="45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5387" name="Text Box 44"/>
          <p:cNvSpPr txBox="1">
            <a:spLocks noChangeArrowheads="1"/>
          </p:cNvSpPr>
          <p:nvPr/>
        </p:nvSpPr>
        <p:spPr bwMode="auto">
          <a:xfrm>
            <a:off x="7435857" y="5013325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337224" y="3428999"/>
            <a:ext cx="2447925" cy="84033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2755106" y="2780928"/>
            <a:ext cx="3436630" cy="1872208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ТЕХНОЛОГИЯ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80916" y="188640"/>
            <a:ext cx="8784976" cy="936104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002060"/>
                </a:solidFill>
              </a:rPr>
              <a:t>Современные педагогические технологии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1772817"/>
            <a:ext cx="8280921" cy="3744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860000"/>
              </a:buClr>
              <a:buSzPct val="135000"/>
              <a:buBlip>
                <a:blip r:embed="rId2"/>
              </a:buBlip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Уровень мотивации к обучению.</a:t>
            </a:r>
          </a:p>
          <a:p>
            <a:pPr eaLnBrk="1" fontAlgn="auto" hangingPunct="1">
              <a:spcAft>
                <a:spcPts val="0"/>
              </a:spcAft>
              <a:buClr>
                <a:srgbClr val="860000"/>
              </a:buClr>
              <a:buSzPct val="135000"/>
              <a:buBlip>
                <a:blip r:embed="rId2"/>
              </a:buBlip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 Участие учащихся в проектной деятельности и творческих конкурсах.</a:t>
            </a:r>
          </a:p>
          <a:p>
            <a:pPr eaLnBrk="1" fontAlgn="auto" hangingPunct="1">
              <a:spcAft>
                <a:spcPts val="0"/>
              </a:spcAft>
              <a:buClr>
                <a:srgbClr val="860000"/>
              </a:buClr>
              <a:buSzPct val="135000"/>
              <a:buBlip>
                <a:blip r:embed="rId2"/>
              </a:buBlip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 Сформированность  потребности в здоровом образе жизни.</a:t>
            </a:r>
          </a:p>
          <a:p>
            <a:pPr eaLnBrk="1" fontAlgn="auto" hangingPunct="1">
              <a:spcAft>
                <a:spcPts val="0"/>
              </a:spcAft>
              <a:buClr>
                <a:srgbClr val="860000"/>
              </a:buClr>
              <a:buSzPct val="135000"/>
              <a:buBlip>
                <a:blip r:embed="rId2"/>
              </a:buBlip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 Степень удовлетворенности  школьной жизнью учащихся и родителей.</a:t>
            </a:r>
          </a:p>
          <a:p>
            <a:pPr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398838"/>
            <a:ext cx="669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0916" y="188640"/>
            <a:ext cx="8784976" cy="1296144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86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Критерии определения эффективности использования инновационных технологий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40" y="116632"/>
            <a:ext cx="8884096" cy="2088232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ОСНОВНАЯ ЦЕЛЬ ОБУЧЕНИЯ АНГЛИЙСКОМУ ЯЗЫКУ:</a:t>
            </a:r>
            <a:r>
              <a:rPr lang="ru-RU" sz="2000" b="1" u="sng" dirty="0" smtClean="0">
                <a:solidFill>
                  <a:srgbClr val="C00000"/>
                </a:solidFill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1. формирование и развитие коммуникативной культуры школьников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2.обучение практическому овладению английским языком.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35277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Задача учителя  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endParaRPr lang="ru-RU" sz="2000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создать условия практического овладения языком для каждого учащегося; </a:t>
            </a:r>
          </a:p>
          <a:p>
            <a:pPr>
              <a:buFont typeface="Wingdings 2"/>
              <a:buChar char="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выбрать оптимальные методы обучения, позволяющие каждому</a:t>
            </a:r>
          </a:p>
          <a:p>
            <a:pPr marL="0" indent="0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ученику проявить свою творческую активность;</a:t>
            </a:r>
          </a:p>
          <a:p>
            <a:pPr marL="0" indent="0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Пробудить познавательную деятельность учащегося в процессе обучения английскому языку.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352928" cy="458434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	Применение </a:t>
            </a:r>
            <a:r>
              <a:rPr lang="ru-RU" sz="1800" b="1" dirty="0" smtClean="0">
                <a:solidFill>
                  <a:srgbClr val="C00000"/>
                </a:solidFill>
              </a:rPr>
              <a:t>информационных технологий в </a:t>
            </a:r>
            <a:r>
              <a:rPr lang="ru-RU" sz="1800" b="1" i="1" dirty="0" smtClean="0">
                <a:solidFill>
                  <a:srgbClr val="C00000"/>
                </a:solidFill>
              </a:rPr>
              <a:t>обучении английскому языку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стало необходимым и важным.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Использование компьютера значительно облегчает процесс изучения языка через реализацию одного из принципов обучения — наглядности</a:t>
            </a:r>
            <a:r>
              <a:rPr lang="ru-RU" sz="1800" b="1" i="1" dirty="0">
                <a:solidFill>
                  <a:srgbClr val="002060"/>
                </a:solidFill>
              </a:rPr>
              <a:t>.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Общеизвестно, что мультимедийные презентации активно вошли в процесс обучения английскому языку. Учащиеся используют Интернет для сбора материала. Одной из возможностей использования мультимедийных технологий на уроке является подготовка и проведение комбинированных, интегрированных уроков. 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Создание </a:t>
            </a:r>
            <a:r>
              <a:rPr lang="ru-RU" sz="1800" b="1" i="1" dirty="0">
                <a:solidFill>
                  <a:srgbClr val="002060"/>
                </a:solidFill>
              </a:rPr>
              <a:t>презентаций предполагает субъектно-объектные отношения: учитель-создатель или ученик-создатель</a:t>
            </a:r>
            <a:br>
              <a:rPr lang="ru-RU" sz="1800" b="1" i="1" dirty="0">
                <a:solidFill>
                  <a:srgbClr val="002060"/>
                </a:solidFill>
              </a:rPr>
            </a:b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9672" y="332656"/>
            <a:ext cx="576064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00"/>
                </a:solidFill>
              </a:rPr>
              <a:t>ИНФОРМАЦИОННЫЕ ТЕХНОЛОГИИ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539</TotalTime>
  <Words>542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Инновационные образовательные технологии в современной школе  на уроках английского языка       </vt:lpstr>
      <vt:lpstr>Без коренного пересмотра целей образования и системы организации работы школы, школьникам сложно адаптироваться к новым социальным условиям и «информационному взрыву». </vt:lpstr>
      <vt:lpstr>Педагогическая технология</vt:lpstr>
      <vt:lpstr>Признаки педагогической технологии </vt:lpstr>
      <vt:lpstr>Презентация PowerPoint</vt:lpstr>
      <vt:lpstr>Современные педагогические технологии</vt:lpstr>
      <vt:lpstr>Презентация PowerPoint</vt:lpstr>
      <vt:lpstr>ОСНОВНАЯ ЦЕЛЬ ОБУЧЕНИЯ АНГЛИЙСКОМУ ЯЗЫКУ:  1. формирование и развитие коммуникативной культуры школьников  2.обучение практическому овладению английским языком. </vt:lpstr>
      <vt:lpstr> Применение информационных технологий в обучении английскому языку стало необходимым и важным.   Использование компьютера значительно облегчает процесс изучения языка через реализацию одного из принципов обучения — наглядности. Общеизвестно, что мультимедийные презентации активно вошли в процесс обучения английскому языку. Учащиеся используют Интернет для сбора материала. Одной из возможностей использования мультимедийных технологий на уроке является подготовка и проведение комбинированных, интегрированных уроков.  Создание презентаций предполагает субъектно-объектные отношения: учитель-создатель или ученик-создатель </vt:lpstr>
      <vt:lpstr>Презентация PowerPoint</vt:lpstr>
      <vt:lpstr>Использование компьютерной презентации на уроке позволяет: </vt:lpstr>
      <vt:lpstr>    Мультимедийная презентация на уроке   как методический прием     </vt:lpstr>
      <vt:lpstr>Использование мультимедийных презентационных технологий для решения педагогических задач</vt:lpstr>
      <vt:lpstr>Мультимедийные уроки помогают решить следующие дидактические задачи:</vt:lpstr>
      <vt:lpstr>При использовании презентации необходимо:</vt:lpstr>
      <vt:lpstr>Thank you for your attention! 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образовательные технологии в современной школе  на уроках английского языка  с использованием  презентаций power point  (выступление на ежегодной научной школьной методической конференции) 31.05.11   Печкурова Елена Анатольевна, учитель английского языка  МОУ СОШ  №  17,  г. Подольск, Московской области</dc:title>
  <dc:creator>www.PHILka.RU</dc:creator>
  <cp:lastModifiedBy>ученик</cp:lastModifiedBy>
  <cp:revision>35</cp:revision>
  <dcterms:created xsi:type="dcterms:W3CDTF">2011-09-08T16:17:46Z</dcterms:created>
  <dcterms:modified xsi:type="dcterms:W3CDTF">2019-01-14T05:50:46Z</dcterms:modified>
</cp:coreProperties>
</file>