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8" r:id="rId2"/>
    <p:sldId id="259" r:id="rId3"/>
    <p:sldId id="260" r:id="rId4"/>
    <p:sldId id="261" r:id="rId5"/>
    <p:sldId id="263" r:id="rId6"/>
    <p:sldId id="264"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16.01.2015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16.01.2015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16.01.2015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16.01.2015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16.01.2015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16.01.2015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16.01.2015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16.01.2015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16.01.2015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16.01.2015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16.01.2015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16.01.2015</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971600" y="332656"/>
            <a:ext cx="7344816" cy="1400791"/>
          </a:xfrm>
        </p:spPr>
        <p:txBody>
          <a:bodyPr>
            <a:noAutofit/>
          </a:bodyPr>
          <a:lstStyle/>
          <a:p>
            <a:pPr algn="ctr"/>
            <a:r>
              <a:rPr lang="ru-RU" sz="2800" b="1" dirty="0" smtClean="0"/>
              <a:t>Взаимосвязь между развитием мелкой моторики рук и уровнем развития речи</a:t>
            </a:r>
            <a:endParaRPr lang="ru-RU" sz="2800" b="1" dirty="0"/>
          </a:p>
        </p:txBody>
      </p:sp>
      <p:sp>
        <p:nvSpPr>
          <p:cNvPr id="3" name="Заголовок 2"/>
          <p:cNvSpPr>
            <a:spLocks noGrp="1"/>
          </p:cNvSpPr>
          <p:nvPr>
            <p:ph type="ctrTitle"/>
          </p:nvPr>
        </p:nvSpPr>
        <p:spPr>
          <a:xfrm>
            <a:off x="817581" y="1556792"/>
            <a:ext cx="7175351" cy="3368665"/>
          </a:xfrm>
        </p:spPr>
        <p:txBody>
          <a:bodyPr/>
          <a:lstStyle/>
          <a:p>
            <a:pPr>
              <a:lnSpc>
                <a:spcPts val="1200"/>
              </a:lnSpc>
              <a:spcAft>
                <a:spcPts val="600"/>
              </a:spcAft>
            </a:pP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endParaRPr lang="ru-RU"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916832"/>
            <a:ext cx="648072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2927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260648"/>
            <a:ext cx="6512511" cy="1361088"/>
          </a:xfrm>
        </p:spPr>
        <p:txBody>
          <a:bodyPr/>
          <a:lstStyle/>
          <a:p>
            <a:pPr algn="ctr"/>
            <a:r>
              <a:rPr lang="ru-RU" sz="4000" dirty="0" smtClean="0"/>
              <a:t>Снимок головного мозга</a:t>
            </a:r>
            <a:endParaRPr lang="ru-RU" sz="4000" dirty="0"/>
          </a:p>
        </p:txBody>
      </p:sp>
    </p:spTree>
    <p:extLst>
      <p:ext uri="{BB962C8B-B14F-4D97-AF65-F5344CB8AC3E}">
        <p14:creationId xmlns:p14="http://schemas.microsoft.com/office/powerpoint/2010/main" val="1118792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32656"/>
            <a:ext cx="8496944" cy="1296144"/>
          </a:xfrm>
        </p:spPr>
        <p:txBody>
          <a:bodyPr/>
          <a:lstStyle/>
          <a:p>
            <a:pPr algn="l"/>
            <a:r>
              <a:rPr lang="ru-RU" sz="1800" dirty="0" smtClean="0"/>
              <a:t>Источники способностей и дарования детей на кончиках их пальцев. От пальцев идут тончайшие нити- ручейки, которые питают источник творческой мысли.</a:t>
            </a:r>
            <a:br>
              <a:rPr lang="ru-RU" sz="1800" dirty="0" smtClean="0"/>
            </a:br>
            <a:r>
              <a:rPr lang="ru-RU" sz="1800" dirty="0" smtClean="0"/>
              <a:t>В.С. Сухомлинский.</a:t>
            </a:r>
            <a:endParaRPr lang="ru-RU" sz="18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6" y="2060848"/>
            <a:ext cx="4283968" cy="3096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708920"/>
            <a:ext cx="4392488"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4980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60648"/>
            <a:ext cx="8064896" cy="1584176"/>
          </a:xfrm>
        </p:spPr>
        <p:txBody>
          <a:bodyPr/>
          <a:lstStyle/>
          <a:p>
            <a:pPr algn="l"/>
            <a:r>
              <a:rPr lang="ru-RU" sz="2000" dirty="0" smtClean="0"/>
              <a:t>Поэтому кисть руки можно отнести к речевому аппарату, а двигательную проекционную часть руки считают еще одной  речевой областью. </a:t>
            </a:r>
            <a:endParaRPr lang="ru-RU"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388843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1824" y="1556792"/>
            <a:ext cx="388843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8548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908720"/>
            <a:ext cx="9073008" cy="5472608"/>
          </a:xfrm>
        </p:spPr>
        <p:txBody>
          <a:bodyPr/>
          <a:lstStyle/>
          <a:p>
            <a:pPr algn="l"/>
            <a:r>
              <a:rPr lang="ru-RU" sz="2400" dirty="0">
                <a:solidFill>
                  <a:srgbClr val="FF0000"/>
                </a:solidFill>
              </a:rPr>
              <a:t>1. </a:t>
            </a:r>
            <a:r>
              <a:rPr lang="ru-RU" sz="2400" dirty="0"/>
              <a:t>Для повышения эффективности воздействия при выполнении различных упражнений необходимо задействовать все пальцы руки.</a:t>
            </a:r>
            <a:br>
              <a:rPr lang="ru-RU" sz="2400" dirty="0"/>
            </a:br>
            <a:r>
              <a:rPr lang="ru-RU" sz="2400" dirty="0">
                <a:solidFill>
                  <a:srgbClr val="FF0000"/>
                </a:solidFill>
              </a:rPr>
              <a:t>2. </a:t>
            </a:r>
            <a:r>
              <a:rPr lang="ru-RU" sz="2400" dirty="0"/>
              <a:t>Для повышения коэффициента полезного действия упражнения должны быть построены таким образом, чтобы сочетались сжатие, растяжение, расслабление кисти; использовались изолированные движения каждого пальца.</a:t>
            </a:r>
            <a:br>
              <a:rPr lang="ru-RU" sz="2400" dirty="0"/>
            </a:br>
            <a:r>
              <a:rPr lang="ru-RU" sz="2400" dirty="0">
                <a:solidFill>
                  <a:srgbClr val="FF0000"/>
                </a:solidFill>
              </a:rPr>
              <a:t>3. </a:t>
            </a:r>
            <a:r>
              <a:rPr lang="ru-RU" sz="2400" dirty="0"/>
              <a:t>Подбор упражнений с учётом возрастных и индивидуальных возможностей детей.</a:t>
            </a:r>
            <a:br>
              <a:rPr lang="ru-RU" sz="2400" dirty="0"/>
            </a:br>
            <a:r>
              <a:rPr lang="ru-RU" sz="2400" dirty="0">
                <a:solidFill>
                  <a:srgbClr val="FF0000"/>
                </a:solidFill>
              </a:rPr>
              <a:t>4. </a:t>
            </a:r>
            <a:r>
              <a:rPr lang="ru-RU" sz="2400" dirty="0"/>
              <a:t>Наличие познавательной направленности текстов к упражнениям.</a:t>
            </a:r>
            <a:r>
              <a:rPr lang="ru-RU" dirty="0"/>
              <a:t/>
            </a:r>
            <a:br>
              <a:rPr lang="ru-RU" dirty="0"/>
            </a:br>
            <a:endParaRPr lang="ru-RU" dirty="0"/>
          </a:p>
        </p:txBody>
      </p:sp>
      <p:sp>
        <p:nvSpPr>
          <p:cNvPr id="3" name="Текст 2"/>
          <p:cNvSpPr>
            <a:spLocks noGrp="1"/>
          </p:cNvSpPr>
          <p:nvPr>
            <p:ph type="body" idx="1"/>
          </p:nvPr>
        </p:nvSpPr>
        <p:spPr>
          <a:xfrm>
            <a:off x="899592" y="188640"/>
            <a:ext cx="7272808" cy="835460"/>
          </a:xfrm>
        </p:spPr>
        <p:txBody>
          <a:bodyPr>
            <a:normAutofit/>
          </a:bodyPr>
          <a:lstStyle/>
          <a:p>
            <a:pPr algn="ctr"/>
            <a:r>
              <a:rPr lang="ru-RU" sz="2400" b="1" dirty="0" smtClean="0"/>
              <a:t>Требования к проведению пальчиковых игр</a:t>
            </a:r>
            <a:r>
              <a:rPr lang="ru-RU" sz="2400" dirty="0"/>
              <a:t>:</a:t>
            </a:r>
          </a:p>
        </p:txBody>
      </p:sp>
    </p:spTree>
    <p:extLst>
      <p:ext uri="{BB962C8B-B14F-4D97-AF65-F5344CB8AC3E}">
        <p14:creationId xmlns:p14="http://schemas.microsoft.com/office/powerpoint/2010/main" val="2023554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332656"/>
            <a:ext cx="6512511" cy="1143000"/>
          </a:xfrm>
        </p:spPr>
        <p:txBody>
          <a:bodyPr/>
          <a:lstStyle/>
          <a:p>
            <a:r>
              <a:rPr lang="ru-RU" sz="4000" dirty="0" smtClean="0"/>
              <a:t>Спасибо за внимание!</a:t>
            </a:r>
            <a:endParaRPr lang="ru-RU" sz="4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268760"/>
            <a:ext cx="6552728"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2219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46</TotalTime>
  <Words>82</Words>
  <Application>Microsoft Office PowerPoint</Application>
  <PresentationFormat>Экран (4:3)</PresentationFormat>
  <Paragraphs>8</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Воздушный поток</vt:lpstr>
      <vt:lpstr>     </vt:lpstr>
      <vt:lpstr>Снимок головного мозга</vt:lpstr>
      <vt:lpstr>Источники способностей и дарования детей на кончиках их пальцев. От пальцев идут тончайшие нити- ручейки, которые питают источник творческой мысли. В.С. Сухомлинский.</vt:lpstr>
      <vt:lpstr>Поэтому кисть руки можно отнести к речевому аппарату, а двигательную проекционную часть руки считают еще одной  речевой областью. </vt:lpstr>
      <vt:lpstr>1. Для повышения эффективности воздействия при выполнении различных упражнений необходимо задействовать все пальцы руки. 2. Для повышения коэффициента полезного действия упражнения должны быть построены таким образом, чтобы сочетались сжатие, растяжение, расслабление кисти; использовались изолированные движения каждого пальца. 3. Подбор упражнений с учётом возрастных и индивидуальных возможностей детей. 4. Наличие познавательной направленности текстов к упражнениям. </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Ирина</dc:creator>
  <cp:lastModifiedBy>Ирина</cp:lastModifiedBy>
  <cp:revision>6</cp:revision>
  <dcterms:created xsi:type="dcterms:W3CDTF">2015-01-16T07:46:19Z</dcterms:created>
  <dcterms:modified xsi:type="dcterms:W3CDTF">2015-01-16T08:43:39Z</dcterms:modified>
</cp:coreProperties>
</file>